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3900CB-EE06-4FCB-9D59-235EACB1C25A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0A21A5-C116-44A6-8044-62FABA3C79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etavos.jonava.lm.lt/index.php?option=com_content&amp;view=article&amp;id=91:patarimai-tvams-kaip-skatinti-pradinuk-mokytis&amp;catid=2:tevams&amp;Itemid=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371601"/>
            <a:ext cx="7162800" cy="222885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Patarimai tėvams: </a:t>
            </a:r>
            <a:br>
              <a:rPr lang="lt-LT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</a:br>
            <a:r>
              <a:rPr lang="lt-LT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kaip skatinti pradinuką mokytis </a:t>
            </a:r>
            <a:r>
              <a:rPr lang="lt-LT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lt-LT" b="1" dirty="0" smtClean="0">
                <a:solidFill>
                  <a:srgbClr val="002060"/>
                </a:solidFill>
                <a:latin typeface="Traditional Arabic" pitchFamily="18" charset="-78"/>
                <a:cs typeface="Traditional Arabic" pitchFamily="18" charset="-78"/>
              </a:rPr>
            </a:br>
            <a:endParaRPr lang="en-US" dirty="0">
              <a:solidFill>
                <a:srgbClr val="00206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810000"/>
            <a:ext cx="7406640" cy="1752600"/>
          </a:xfrm>
        </p:spPr>
        <p:txBody>
          <a:bodyPr>
            <a:normAutofit/>
          </a:bodyPr>
          <a:lstStyle/>
          <a:p>
            <a:r>
              <a:rPr lang="lt-LT" i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Mokslininkai teigia, kad vaiko norą mokytis skatina poreikis patirti sėkmę, įgyti draugų, tėvų ir mokytojų pripažinimą, tapti klasės lyderiu. </a:t>
            </a:r>
            <a:endParaRPr lang="en-US" i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5410200" y="5715000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i="1" dirty="0" smtClean="0">
                <a:latin typeface="Traditional Arabic" pitchFamily="18" charset="-78"/>
                <a:cs typeface="Traditional Arabic" pitchFamily="18" charset="-78"/>
              </a:rPr>
              <a:t>Parengė </a:t>
            </a:r>
            <a:r>
              <a:rPr lang="lt-LT" i="1" dirty="0" err="1" smtClean="0">
                <a:latin typeface="Traditional Arabic" pitchFamily="18" charset="-78"/>
                <a:cs typeface="Traditional Arabic" pitchFamily="18" charset="-78"/>
              </a:rPr>
              <a:t>R.Žarskienė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Nebarkite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už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klaidas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dirty="0">
                <a:latin typeface="Traditional Arabic" pitchFamily="18" charset="-78"/>
                <a:cs typeface="Traditional Arabic" pitchFamily="18" charset="-78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866888" cy="4648200"/>
          </a:xfrm>
        </p:spPr>
        <p:txBody>
          <a:bodyPr>
            <a:normAutofit fontScale="92500"/>
          </a:bodyPr>
          <a:lstStyle/>
          <a:p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Labiausiai mokymosi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sėkmei kliudo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įsitikinimas, kad mokymasis turi vykti be klaidų.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Diekite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mintį, kad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klaidos padeda atkreipti dėmesį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į sunkesnius mokomjo dalyko aspektus ir išmokti juos atlikti geriau.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Klaidas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stenkitės paaiškinti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nerodydami neigiamų emocijų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Analizuokite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klaidų priežastis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– tai padės jų išvengti.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543800" cy="1371600"/>
          </a:xfrm>
        </p:spPr>
        <p:txBody>
          <a:bodyPr/>
          <a:lstStyle/>
          <a:p>
            <a:pPr algn="ctr"/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Girkite vaikus už sėkmę.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743200"/>
            <a:ext cx="7696200" cy="3382963"/>
          </a:xfrm>
        </p:spPr>
        <p:txBody>
          <a:bodyPr/>
          <a:lstStyle/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Stenkitės pastebėti pagerėjimą ir girkite,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girkite viską, už ką galima pagirti. Tegu vaikai girdi, kaip jūs pasakojate apie jų pasiekimus giminėms, draugams. Taip jūs aukštyn pakelsite „kartelę“ ir jūsų vaikas stengsis ją pakelti dar aukščiau.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Kritikuokite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atsargiai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lt-LT" b="1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G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irkite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protingai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Negalima kritikuoti vaiko asmenybės,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sakyti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„Tu žioplys, nemokša, tinginys“ – tai mažina vaiko savęs vertinimą, ūpą mokytis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Geriau kritikuoti vaiko poelgį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, pasakyti konkrečiai: „Tu padarei žioplą klaidą“, „Tu nemoki sudėti dviženklių skaičių“, „Šiandien tu tingi“. Tas pats principas galioja ir pagyrimams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Girkite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ne vaiko asmenybę („Tu labai protingas“) – o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konkretų darbą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(„Tu išmokai šį eilėraštį labai greitai“).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90600"/>
            <a:ext cx="75438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Skatinkite paruošus pamokas susitvarkyti savo darbo vietą ir susidėti kuprinę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276600"/>
            <a:ext cx="7696200" cy="2849563"/>
          </a:xfrm>
        </p:spPr>
        <p:txBody>
          <a:bodyPr/>
          <a:lstStyle/>
          <a:p>
            <a:pPr>
              <a:buNone/>
            </a:pPr>
            <a:r>
              <a:rPr lang="lt-LT" b="1" dirty="0"/>
              <a:t>–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taip ne tik mokoma tvarkingumo įgūdžių, bet ir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suteikiamas baigtumo jausmas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, kad visi darbai padaryti ir vaikas gali būti ramus.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38200"/>
            <a:ext cx="7498080" cy="1371600"/>
          </a:xfrm>
        </p:spPr>
        <p:txBody>
          <a:bodyPr/>
          <a:lstStyle/>
          <a:p>
            <a:pPr algn="ctr"/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Kreipkitės pagalbos.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772400" cy="3078163"/>
          </a:xfrm>
        </p:spPr>
        <p:txBody>
          <a:bodyPr>
            <a:normAutofit fontScale="92500" lnSpcReduction="10000"/>
          </a:bodyPr>
          <a:lstStyle/>
          <a:p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Natūralu, kai ne visiems vaikams sekasi vienodai mokytis.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Jeigu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kyla sunkumų,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konsultuokitės su mokytoja ar specialistais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, dirbančiais mokykloje.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Efektyviausią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pagalbą vaikui galima suteikti mokymosi pradžioje, anksti spendžiant kylančias problemas.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59702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O svarbiausia - mylėkite savo mažą žmogutį ir būkite kantrūs...</a:t>
            </a:r>
            <a:br>
              <a:rPr lang="lt-LT" b="1" dirty="0" smtClean="0">
                <a:latin typeface="Traditional Arabic" pitchFamily="18" charset="-78"/>
                <a:cs typeface="Traditional Arabic" pitchFamily="18" charset="-78"/>
              </a:rPr>
            </a:b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>
            <a:normAutofit/>
          </a:bodyPr>
          <a:lstStyle/>
          <a:p>
            <a:r>
              <a:rPr lang="lt-LT" sz="2400" i="1" dirty="0" smtClean="0">
                <a:latin typeface="Traditional Arabic" pitchFamily="18" charset="-78"/>
                <a:cs typeface="Traditional Arabic" pitchFamily="18" charset="-78"/>
              </a:rPr>
              <a:t>				</a:t>
            </a:r>
            <a:endParaRPr lang="en-US" sz="2400" i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467600" cy="57943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 smtClean="0"/>
              <a:t>     </a:t>
            </a:r>
            <a:r>
              <a:rPr lang="lt-LT" sz="4000" b="1" dirty="0" smtClean="0">
                <a:latin typeface="Traditional Arabic" pitchFamily="18" charset="-78"/>
                <a:cs typeface="Traditional Arabic" pitchFamily="18" charset="-78"/>
              </a:rPr>
              <a:t>Nuoširdžiai  domėkitės vaiko mokymusi.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90688" cy="4419600"/>
          </a:xfrm>
        </p:spPr>
        <p:txBody>
          <a:bodyPr>
            <a:normAutofit lnSpcReduction="10000"/>
          </a:bodyPr>
          <a:lstStyle/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Paklauskite: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„Gal tau paaiškinti namų darbus? Ar viską supratai, ką šiandien pasakojo per pamokas?“ </a:t>
            </a: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Parodykite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vaikui, kad jums iš tikrųjų įdomūs jo mokykliniai reikalai.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Paprašykite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, kad vaikas paaiškintų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(o gal net ir pamokytų jus), ko išmoko mokykloje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lt-LT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sz="2400" i="1" dirty="0">
                <a:latin typeface="Traditional Arabic" pitchFamily="18" charset="-78"/>
                <a:cs typeface="Traditional Arabic" pitchFamily="18" charset="-78"/>
              </a:rPr>
              <a:t>Įrodyta, kad aiškindamas kitiems vaikas prisimena iki 90 procentų informacijos.</a:t>
            </a:r>
            <a:endParaRPr lang="en-US" sz="2400" i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620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Formuokite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teigiamą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požiūrį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į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mokyklą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ir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mokymąsi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7848600" cy="3306763"/>
          </a:xfrm>
        </p:spPr>
        <p:txBody>
          <a:bodyPr>
            <a:normAutofit/>
          </a:bodyPr>
          <a:lstStyle/>
          <a:p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Jei vaikas nuolat girdi, kad iš mokslo duonos nevalgysi, kad mokytojai blogi, mokymo programos netinkamos,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maža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tikimybė, kad ir jis norės mokytis. Nėra gerai, jei su vaiku tėvai nuolat aptarinėja savo neigiamą patirtį mokykloje – taip vaikas tik gąsdinamas.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620000" cy="1066800"/>
          </a:xfrm>
        </p:spPr>
        <p:txBody>
          <a:bodyPr/>
          <a:lstStyle/>
          <a:p>
            <a:pPr algn="ctr"/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Gerbkite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vaiko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mokytojus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772400" cy="3306763"/>
          </a:xfrm>
        </p:spPr>
        <p:txBody>
          <a:bodyPr/>
          <a:lstStyle/>
          <a:p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Nekalbėkite blogai apie mokytoją girdint vaikui.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Tai padės išvengti vaiko drausmės problemų mokykloje.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Vaiko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ir mokytojo santykių problemas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aiškinkitės su mokytoju asmeniškai. 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Sudarykite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dienotvarkę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numatykite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tinkamiausią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laiką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pamokoms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ruošti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866888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Kai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vaikui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yra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aišku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ką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ir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kada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reikia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daryti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,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jis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jaučiasi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daug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saugesnis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.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Šis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jausmas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pradinukui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yra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labai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dirty="0" err="1" smtClean="0">
                <a:latin typeface="Traditional Arabic" pitchFamily="18" charset="-78"/>
                <a:cs typeface="Traditional Arabic" pitchFamily="18" charset="-78"/>
              </a:rPr>
              <a:t>svarbus</a:t>
            </a:r>
            <a:r>
              <a:rPr lang="en-US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Daugeliui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vaikų darbingiausias laikas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būna nuo 17 iki 19 val. Namų užduotis mokiniai turėtų atlikti pavalgę ir pailsėję lauke apie 1,5 – 2 val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Rengiant namų užduotis kas 20 – 25 min. darbo reikia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daryti trumpas pertraukas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. Pertraukėlių metu būtų tikslinga pajudėti, pažvelgti pro langą į tolį.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Svarbu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ir miegas: pradinukai turi miegoti ne mažiau kaip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11 valandų per parą.</a:t>
            </a:r>
            <a:endParaRPr lang="en-US" b="1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6962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Primygtinai reikalaukite, kad vaikas ruoštų pamokas savo kambaryje ar tam skirtoje vietoje.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400"/>
            <a:ext cx="7848600" cy="2925763"/>
          </a:xfrm>
        </p:spPr>
        <p:txBody>
          <a:bodyPr>
            <a:normAutofit fontScale="92500" lnSpcReduction="10000"/>
          </a:bodyPr>
          <a:lstStyle/>
          <a:p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Darbas viename kambaryje su jumis jūsų sūnui ar dukrai gali pasirodyti 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sudėtingas.</a:t>
            </a: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Įrenkite vaikui darbo vietą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, už kurią jis bus atsakingas.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Vaikas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turi jausti, kad jis nėra vienišas, kad tėvai sunkią minutę visada pasirengę jam padėti.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Ugdykite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savitvarkos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ir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>
                <a:latin typeface="Traditional Arabic" pitchFamily="18" charset="-78"/>
                <a:cs typeface="Traditional Arabic" pitchFamily="18" charset="-78"/>
              </a:rPr>
              <a:t>planavimo</a:t>
            </a:r>
            <a:r>
              <a:rPr lang="en-US" b="1" dirty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b="1" dirty="0" err="1" smtClean="0">
                <a:latin typeface="Traditional Arabic" pitchFamily="18" charset="-78"/>
                <a:cs typeface="Traditional Arabic" pitchFamily="18" charset="-78"/>
              </a:rPr>
              <a:t>įgūdžius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Vaikai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paprastai nesugeba suplanuoti savo darbų, todėl padėkite vaikui suvokti jam naują mintį: darbai seksis geriau, kai viskas vyks pagal iš anksto sudarytą planą.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Mokykite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vaiką sudaryti sąrašą darbų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, kuriuos turi padaryti. Į tą sąrašą gali būti įtraukos visos namų užduotys, knygos, kurias reikia perskaityti ir t.t.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Atlikus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darbą užduotį iš sąrašo išbraukite.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620000" cy="1600200"/>
          </a:xfrm>
        </p:spPr>
        <p:txBody>
          <a:bodyPr/>
          <a:lstStyle/>
          <a:p>
            <a:pPr algn="ctr"/>
            <a:r>
              <a:rPr lang="fi-FI" b="1" dirty="0">
                <a:latin typeface="Traditional Arabic" pitchFamily="18" charset="-78"/>
                <a:cs typeface="Traditional Arabic" pitchFamily="18" charset="-78"/>
              </a:rPr>
              <a:t>Padėkite tada, kai tikrai reikia.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400"/>
            <a:ext cx="7848600" cy="2544763"/>
          </a:xfrm>
        </p:spPr>
        <p:txBody>
          <a:bodyPr>
            <a:normAutofit lnSpcReduction="10000"/>
          </a:bodyPr>
          <a:lstStyle/>
          <a:p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Įvertinkite vaiko galimybes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pačiam spręsti 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iškilusius sunkumus. </a:t>
            </a:r>
            <a:endParaRPr lang="lt-LT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Neskubėkite </a:t>
            </a:r>
            <a:r>
              <a:rPr lang="lt-LT" b="1" dirty="0">
                <a:latin typeface="Traditional Arabic" pitchFamily="18" charset="-78"/>
                <a:cs typeface="Traditional Arabic" pitchFamily="18" charset="-78"/>
              </a:rPr>
              <a:t>padėti</a:t>
            </a:r>
            <a:r>
              <a:rPr lang="lt-LT" dirty="0">
                <a:latin typeface="Traditional Arabic" pitchFamily="18" charset="-78"/>
                <a:cs typeface="Traditional Arabic" pitchFamily="18" charset="-78"/>
              </a:rPr>
              <a:t>, verčiau tarkitės su vaiku, klauskite, kokios jūsų pagalbos jam reikia.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Mokykite vaiką naudotis įvairiomis mokymosi priemonėmis.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66888" cy="4572000"/>
          </a:xfrm>
        </p:spPr>
        <p:txBody>
          <a:bodyPr>
            <a:normAutofit lnSpcReduction="10000"/>
          </a:bodyPr>
          <a:lstStyle/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Yra daugybė būdų, kaip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lengviau įsiminti medžiagą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, pvz., paveikslėliai, maketai, darykite korteles su raidėmis, žodžiais, skaičiais, taisyklėmis ir pan.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Naudokite vaiko turimus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žaislus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, jeigu tai padeda, tegu vaikas mokosi judėdamas. </a:t>
            </a:r>
          </a:p>
          <a:p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Nežinomus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dalykus siekite su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žinomais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Naudokite </a:t>
            </a:r>
            <a:r>
              <a:rPr lang="lt-LT" b="1" dirty="0" smtClean="0">
                <a:latin typeface="Traditional Arabic" pitchFamily="18" charset="-78"/>
                <a:cs typeface="Traditional Arabic" pitchFamily="18" charset="-78"/>
              </a:rPr>
              <a:t>įvairius įsiminimo</a:t>
            </a:r>
            <a:r>
              <a:rPr lang="lt-LT" dirty="0" smtClean="0">
                <a:latin typeface="Traditional Arabic" pitchFamily="18" charset="-78"/>
                <a:cs typeface="Traditional Arabic" pitchFamily="18" charset="-78"/>
              </a:rPr>
              <a:t> būdus, mokytis bus daug paprasčiau ir linksmiau. </a:t>
            </a:r>
            <a:endParaRPr lang="en-US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765</Words>
  <Application>Microsoft Office PowerPoint</Application>
  <PresentationFormat>Demonstracija ekrane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Solstice</vt:lpstr>
      <vt:lpstr>Patarimai tėvams:  kaip skatinti pradinuką mokytis  </vt:lpstr>
      <vt:lpstr>     Nuoširdžiai  domėkitės vaiko mokymusi. </vt:lpstr>
      <vt:lpstr> Formuokite teigiamą požiūrį į mokyklą ir mokymąsi. </vt:lpstr>
      <vt:lpstr>Gerbkite vaiko mokytojus.</vt:lpstr>
      <vt:lpstr>Sudarykite dienotvarkę, numatykite tinkamiausią laiką pamokoms ruošti.</vt:lpstr>
      <vt:lpstr>Primygtinai reikalaukite, kad vaikas ruoštų pamokas savo kambaryje ar tam skirtoje vietoje.</vt:lpstr>
      <vt:lpstr>Ugdykite savitvarkos ir planavimo įgūdžius.</vt:lpstr>
      <vt:lpstr>Padėkite tada, kai tikrai reikia.</vt:lpstr>
      <vt:lpstr>Mokykite vaiką naudotis įvairiomis mokymosi priemonėmis.</vt:lpstr>
      <vt:lpstr>Nebarkite už klaidas. </vt:lpstr>
      <vt:lpstr>Girkite vaikus už sėkmę.</vt:lpstr>
      <vt:lpstr>Kritikuokite atsargiai.   Girkite protingai.</vt:lpstr>
      <vt:lpstr>Skatinkite paruošus pamokas susitvarkyti savo darbo vietą ir susidėti kuprinę</vt:lpstr>
      <vt:lpstr>Kreipkitės pagalbos. </vt:lpstr>
      <vt:lpstr>O svarbiausia - mylėkite savo mažą žmogutį ir būkite kantrūs...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Patarimai tėvams: kaip skatinti pradinuką mokytis</dc:title>
  <dc:creator>Arturas</dc:creator>
  <cp:lastModifiedBy>Vartotojas</cp:lastModifiedBy>
  <cp:revision>7</cp:revision>
  <dcterms:created xsi:type="dcterms:W3CDTF">2014-06-10T15:05:32Z</dcterms:created>
  <dcterms:modified xsi:type="dcterms:W3CDTF">2014-06-13T07:15:47Z</dcterms:modified>
</cp:coreProperties>
</file>