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8603259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1228191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759327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762422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296888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0321767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5448324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4247106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2311335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36648262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4083732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lt-L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lt-L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26A273-C47D-4A8C-870E-A44FA67355F7}" type="datetimeFigureOut">
              <a:rPr lang="lt-LT" smtClean="0"/>
              <a:t>2014.06.10</a:t>
            </a:fld>
            <a:endParaRPr lang="lt-L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4C2C8B-957A-4CCA-BF0F-E84A721574F8}" type="slidenum">
              <a:rPr lang="lt-LT" smtClean="0"/>
              <a:t>‹#›</a:t>
            </a:fld>
            <a:endParaRPr lang="lt-LT"/>
          </a:p>
        </p:txBody>
      </p:sp>
    </p:spTree>
    <p:extLst>
      <p:ext uri="{BB962C8B-B14F-4D97-AF65-F5344CB8AC3E}">
        <p14:creationId xmlns:p14="http://schemas.microsoft.com/office/powerpoint/2010/main" val="10278430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40769"/>
            <a:ext cx="7772400" cy="2259682"/>
          </a:xfrm>
        </p:spPr>
        <p:txBody>
          <a:bodyPr>
            <a:normAutofit/>
          </a:bodyPr>
          <a:lstStyle/>
          <a:p>
            <a:r>
              <a:rPr lang="lt-LT" dirty="0" smtClean="0"/>
              <a:t>Mokymosi motyvacijos formavimas – kaip vaikams atsiranda noras mokytis?</a:t>
            </a:r>
            <a:endParaRPr lang="lt-LT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lt-LT" dirty="0" smtClean="0"/>
              <a:t>Paruošė mokytoja L</a:t>
            </a:r>
            <a:r>
              <a:rPr lang="lt-LT" dirty="0" smtClean="0"/>
              <a:t>. </a:t>
            </a:r>
            <a:r>
              <a:rPr lang="lt-LT" dirty="0" err="1" smtClean="0"/>
              <a:t>Dubosaitė</a:t>
            </a:r>
            <a:endParaRPr lang="lt-LT" dirty="0" smtClean="0"/>
          </a:p>
          <a:p>
            <a:pPr algn="r"/>
            <a:r>
              <a:rPr lang="lt-LT" dirty="0" smtClean="0"/>
              <a:t>2014 </a:t>
            </a:r>
            <a:r>
              <a:rPr lang="lt-LT" dirty="0" err="1" smtClean="0"/>
              <a:t>m</a:t>
            </a:r>
            <a:r>
              <a:rPr lang="lt-LT" dirty="0" smtClean="0"/>
              <a:t>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861427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lt-LT" dirty="0" smtClean="0"/>
              <a:t>Jei mokinys stengiasi tik dėl to, kad padarytų įspūdį, jo motyvacija praranda smalsavimą, malonumą išmokti naujų dalykų. </a:t>
            </a:r>
          </a:p>
          <a:p>
            <a:r>
              <a:rPr lang="lt-LT" dirty="0" smtClean="0"/>
              <a:t>Kuo vaikas patiria daugiau sėkmės tuo labiau tvirtėja jo pasitikėjimas savimi ir savo sugebėjimais. </a:t>
            </a:r>
          </a:p>
          <a:p>
            <a:r>
              <a:rPr lang="lt-LT" dirty="0" smtClean="0"/>
              <a:t>Jei vaikai tiki savimi ir sėkme, tuomet jie nebijo iššūkių ir atkakliai stengiasi net kai susiduria su sunkumais.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216725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Geras mokymasis tampa asmenine vaiko vertybe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Pagrindus ilgalaikei mokymosi motyvacijai padeda teigiamos socialinės mokymosi pasekmės – kitų žmonių dėmesys ir pagarba mokymosi pasiekimams bei galimybei naudingai pritaikyti gautas žinias ir įgūdžius.</a:t>
            </a:r>
          </a:p>
          <a:p>
            <a:r>
              <a:rPr lang="lt-LT" dirty="0" smtClean="0"/>
              <a:t>Sulaukdamas teigiamo savo pastangų rezultatų įvertinimo vaikas ilgainiui pradeda vertinti mokymąsi kaip veiklą.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629386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Literatūra: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„Vaiko ir paauglio psichologija šiandienos </a:t>
            </a:r>
            <a:r>
              <a:rPr lang="lt-LT" dirty="0" smtClean="0"/>
              <a:t>iššūkiai“ </a:t>
            </a:r>
            <a:r>
              <a:rPr lang="lt-LT" dirty="0" smtClean="0"/>
              <a:t>V. </a:t>
            </a:r>
            <a:r>
              <a:rPr lang="lt-LT" dirty="0" err="1" smtClean="0"/>
              <a:t>Legkauskas</a:t>
            </a:r>
            <a:r>
              <a:rPr lang="lt-LT" dirty="0" smtClean="0"/>
              <a:t>, Vaga, 2013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9034250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Ankstyvoje vaikystėje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fontScale="92500"/>
          </a:bodyPr>
          <a:lstStyle/>
          <a:p>
            <a:r>
              <a:rPr lang="lt-LT" b="1" dirty="0" smtClean="0"/>
              <a:t>Pirmiausia netrukdyti, o paskui padėti. </a:t>
            </a:r>
          </a:p>
          <a:p>
            <a:pPr marL="0" indent="0">
              <a:buNone/>
            </a:pPr>
            <a:r>
              <a:rPr lang="lt-LT" dirty="0" smtClean="0"/>
              <a:t>	Vienerių </a:t>
            </a:r>
            <a:r>
              <a:rPr lang="lt-LT" dirty="0" smtClean="0"/>
              <a:t>– dvejų metų amžiaus vaikas smalsauja taip aktyviai, kad suaugusieji vos spėja uždarinėti spinteles. </a:t>
            </a:r>
          </a:p>
          <a:p>
            <a:pPr marL="0" indent="0">
              <a:buNone/>
            </a:pPr>
            <a:r>
              <a:rPr lang="lt-LT" dirty="0" smtClean="0"/>
              <a:t>	Dėl </a:t>
            </a:r>
            <a:r>
              <a:rPr lang="lt-LT" dirty="0" smtClean="0"/>
              <a:t>daugybės žaislų ir televizijos vaikui reikia mažiau aktyvių pastangų. Aktyvų smalsavimą keičia pasyvus reagavimas į aplinkos poveikius.</a:t>
            </a:r>
          </a:p>
          <a:p>
            <a:pPr marL="0" indent="0">
              <a:buNone/>
            </a:pPr>
            <a:r>
              <a:rPr lang="lt-LT" dirty="0" smtClean="0"/>
              <a:t>	Lieka </a:t>
            </a:r>
            <a:r>
              <a:rPr lang="lt-LT" dirty="0" smtClean="0"/>
              <a:t>mažiau laiko ir būtinybės išmokti pačiam susidomėti.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9985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„Vienas dalykas vienu metu“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Jei vaikas įsitraukė į veiklą reiktų skatinti darbą užbaigti.</a:t>
            </a:r>
          </a:p>
          <a:p>
            <a:r>
              <a:rPr lang="lt-LT" dirty="0" smtClean="0"/>
              <a:t>Gebėjimas susidomėti, gebėjimas sutelkti dėmesį yra įgūdis, kuris yra išmokstamas tik tuomet, jei vaikui to reikia.</a:t>
            </a:r>
          </a:p>
          <a:p>
            <a:r>
              <a:rPr lang="lt-LT" dirty="0" smtClean="0"/>
              <a:t>Geriausia priemonė padėti vaikui stiprinti motyvaciją, yra tėvų asmeninis pavyzdys.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784429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Tėvų pavyzdys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Domėjimasis ir noras sužinoti. </a:t>
            </a:r>
          </a:p>
          <a:p>
            <a:r>
              <a:rPr lang="lt-LT" dirty="0" smtClean="0"/>
              <a:t>Pastangos nugalint sunkumus.</a:t>
            </a:r>
          </a:p>
          <a:p>
            <a:r>
              <a:rPr lang="lt-LT" dirty="0" smtClean="0"/>
              <a:t>Darbo vertės suvokimas. Darbas yra ne prievolė vargti, o veikla, kurią verta ir naudinga daryti. </a:t>
            </a:r>
          </a:p>
          <a:p>
            <a:r>
              <a:rPr lang="lt-LT" dirty="0" smtClean="0"/>
              <a:t>Mokymosi rezultatų naudingas pritaikymas. Parodyti ką įdomaus galima nuveikti su naujai įgytomis skaitymo, rašymo ir </a:t>
            </a:r>
            <a:r>
              <a:rPr lang="lt-LT" dirty="0" err="1" smtClean="0"/>
              <a:t>kt</a:t>
            </a:r>
            <a:r>
              <a:rPr lang="lt-LT" dirty="0" smtClean="0"/>
              <a:t>. žiniomis.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3333978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lt-LT" dirty="0" smtClean="0"/>
              <a:t>Vaiko motyvaciją mokytis lengviausia koreguoti pradinėse klasėse</a:t>
            </a:r>
            <a:br>
              <a:rPr lang="lt-LT" dirty="0" smtClean="0"/>
            </a:b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Geri mokymosi rezultatai didina motyvaciją.</a:t>
            </a:r>
          </a:p>
          <a:p>
            <a:r>
              <a:rPr lang="lt-LT" dirty="0" smtClean="0"/>
              <a:t>Sėkmė tai:</a:t>
            </a:r>
          </a:p>
          <a:p>
            <a:pPr marL="0" indent="0">
              <a:buNone/>
            </a:pPr>
            <a:r>
              <a:rPr lang="lt-LT" dirty="0"/>
              <a:t>	</a:t>
            </a:r>
            <a:r>
              <a:rPr lang="lt-LT" b="1" i="1" dirty="0" smtClean="0"/>
              <a:t>pageidaujamo rezultato pasiekimas.</a:t>
            </a:r>
          </a:p>
          <a:p>
            <a:pPr marL="0" indent="0">
              <a:buNone/>
            </a:pPr>
            <a:r>
              <a:rPr lang="lt-LT" dirty="0"/>
              <a:t>	</a:t>
            </a:r>
            <a:r>
              <a:rPr lang="lt-LT" b="1" i="1" dirty="0" smtClean="0"/>
              <a:t>kitų žmonių pagarba tam rezultatui.</a:t>
            </a:r>
          </a:p>
          <a:p>
            <a:pPr marL="0" indent="0">
              <a:buNone/>
            </a:pPr>
            <a:r>
              <a:rPr lang="lt-LT" dirty="0" smtClean="0"/>
              <a:t>Svarbu, kad vaikas patirtų sėkmę ne tik tuomet kai jau bus išmokęs, bet ir kol dar mokosi.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31210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lt-LT" dirty="0" smtClean="0"/>
              <a:t>Tikslai motyvuoja tuomet, kai jie yra konkretūs, artimi ir realistiški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Paskatinimas efektyviausiai palaiko ir didina motyvaciją tuomet, kai jis yra betarpiškas ir proporcingas. </a:t>
            </a:r>
          </a:p>
          <a:p>
            <a:r>
              <a:rPr lang="lt-LT" dirty="0" smtClean="0"/>
              <a:t>Materialiniai paskatinimai, paskatinimai veikla ir socialiniai paskatinimai.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1404883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Materialiniai paskatinimai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Mažiausiai efektyvūs – vaikas savo pastangas pradeda vertinti kaip parduodamą darbą. Stengiasi parduotis vis brangiau, o negavęs didesnės kainos pradeda „streikuoti“.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108147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Paskatinimai veikla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Kai vaiko galimybės užsiimti pageidautina veikla yra siejamos su jo mokymosi rezultatais.</a:t>
            </a:r>
          </a:p>
          <a:p>
            <a:r>
              <a:rPr lang="lt-LT" dirty="0" smtClean="0"/>
              <a:t>„Padaryk namų darbus ir galėsi žaisti kompiuteriu“.</a:t>
            </a:r>
          </a:p>
          <a:p>
            <a:pPr marL="0" indent="0">
              <a:buNone/>
            </a:pPr>
            <a:r>
              <a:rPr lang="lt-LT" dirty="0"/>
              <a:t> </a:t>
            </a:r>
            <a:r>
              <a:rPr lang="lt-LT" dirty="0" smtClean="0"/>
              <a:t>   Jei tokios veiklos naudojamos mokymuisi skatinti , taip pabrėžiama jų vertė vaikui ir jos tampa dar labiau pageidaujamos.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426859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dirty="0" smtClean="0"/>
              <a:t>Socialiniai paskatinimai</a:t>
            </a:r>
            <a:endParaRPr lang="lt-LT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lt-LT" dirty="0" smtClean="0"/>
              <a:t>Paprasčiausias socialinis paskatinimas yra pagyrimas. </a:t>
            </a:r>
          </a:p>
          <a:p>
            <a:r>
              <a:rPr lang="lt-LT" dirty="0" smtClean="0"/>
              <a:t>Ši paskatinimo forma yra efektyvesnė nei materialiniai paskatinimai ir paprastesnė nei paskatinimas veikla. </a:t>
            </a:r>
          </a:p>
          <a:p>
            <a:r>
              <a:rPr lang="lt-LT" dirty="0" smtClean="0"/>
              <a:t>Svarbu principas: skatinti pastangas, o ne konkurenciją. </a:t>
            </a:r>
            <a:endParaRPr lang="lt-LT" dirty="0"/>
          </a:p>
        </p:txBody>
      </p:sp>
    </p:spTree>
    <p:extLst>
      <p:ext uri="{BB962C8B-B14F-4D97-AF65-F5344CB8AC3E}">
        <p14:creationId xmlns:p14="http://schemas.microsoft.com/office/powerpoint/2010/main" val="2015693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400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Mokymosi motyvacijos formavimas – kaip vaikams atsiranda noras mokytis?</vt:lpstr>
      <vt:lpstr>Ankstyvoje vaikystėje</vt:lpstr>
      <vt:lpstr>„Vienas dalykas vienu metu“</vt:lpstr>
      <vt:lpstr>Tėvų pavyzdys</vt:lpstr>
      <vt:lpstr>Vaiko motyvaciją mokytis lengviausia koreguoti pradinėse klasėse </vt:lpstr>
      <vt:lpstr>Tikslai motyvuoja tuomet, kai jie yra konkretūs, artimi ir realistiški</vt:lpstr>
      <vt:lpstr>Materialiniai paskatinimai</vt:lpstr>
      <vt:lpstr>Paskatinimai veikla</vt:lpstr>
      <vt:lpstr>Socialiniai paskatinimai</vt:lpstr>
      <vt:lpstr>PowerPoint Presentation</vt:lpstr>
      <vt:lpstr>Geras mokymasis tampa asmenine vaiko vertybe</vt:lpstr>
      <vt:lpstr>Literatūra: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Mokymosi motyvacijos formavimas – kaip vaikams atsiranda noras mokytis?</dc:title>
  <dc:creator>Lina</dc:creator>
  <cp:lastModifiedBy>Lina</cp:lastModifiedBy>
  <cp:revision>15</cp:revision>
  <dcterms:created xsi:type="dcterms:W3CDTF">2014-06-09T13:02:13Z</dcterms:created>
  <dcterms:modified xsi:type="dcterms:W3CDTF">2014-06-10T18:15:30Z</dcterms:modified>
</cp:coreProperties>
</file>