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2" r:id="rId17"/>
    <p:sldId id="270" r:id="rId18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87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E487A1-8C27-4D36-B139-53D698ED677A}" type="datetimeFigureOut">
              <a:rPr lang="lt-LT" smtClean="0"/>
              <a:pPr/>
              <a:t>2014.01.15</a:t>
            </a:fld>
            <a:endParaRPr lang="lt-L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t-LT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5B42D0-3DFB-4365-8ACB-E915C82DD5AB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E487A1-8C27-4D36-B139-53D698ED677A}" type="datetimeFigureOut">
              <a:rPr lang="lt-LT" smtClean="0"/>
              <a:pPr/>
              <a:t>2014.01.15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5B42D0-3DFB-4365-8ACB-E915C82DD5AB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E487A1-8C27-4D36-B139-53D698ED677A}" type="datetimeFigureOut">
              <a:rPr lang="lt-LT" smtClean="0"/>
              <a:pPr/>
              <a:t>2014.01.15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5B42D0-3DFB-4365-8ACB-E915C82DD5AB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E487A1-8C27-4D36-B139-53D698ED677A}" type="datetimeFigureOut">
              <a:rPr lang="lt-LT" smtClean="0"/>
              <a:pPr/>
              <a:t>2014.01.15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5B42D0-3DFB-4365-8ACB-E915C82DD5AB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E487A1-8C27-4D36-B139-53D698ED677A}" type="datetimeFigureOut">
              <a:rPr lang="lt-LT" smtClean="0"/>
              <a:pPr/>
              <a:t>2014.01.15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5B42D0-3DFB-4365-8ACB-E915C82DD5AB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E487A1-8C27-4D36-B139-53D698ED677A}" type="datetimeFigureOut">
              <a:rPr lang="lt-LT" smtClean="0"/>
              <a:pPr/>
              <a:t>2014.01.15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5B42D0-3DFB-4365-8ACB-E915C82DD5AB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E487A1-8C27-4D36-B139-53D698ED677A}" type="datetimeFigureOut">
              <a:rPr lang="lt-LT" smtClean="0"/>
              <a:pPr/>
              <a:t>2014.01.15</a:t>
            </a:fld>
            <a:endParaRPr lang="lt-L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t-L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5B42D0-3DFB-4365-8ACB-E915C82DD5AB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E487A1-8C27-4D36-B139-53D698ED677A}" type="datetimeFigureOut">
              <a:rPr lang="lt-LT" smtClean="0"/>
              <a:pPr/>
              <a:t>2014.01.15</a:t>
            </a:fld>
            <a:endParaRPr lang="lt-L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t-L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5B42D0-3DFB-4365-8ACB-E915C82DD5AB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E487A1-8C27-4D36-B139-53D698ED677A}" type="datetimeFigureOut">
              <a:rPr lang="lt-LT" smtClean="0"/>
              <a:pPr/>
              <a:t>2014.01.15</a:t>
            </a:fld>
            <a:endParaRPr lang="lt-L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5B42D0-3DFB-4365-8ACB-E915C82DD5AB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E487A1-8C27-4D36-B139-53D698ED677A}" type="datetimeFigureOut">
              <a:rPr lang="lt-LT" smtClean="0"/>
              <a:pPr/>
              <a:t>2014.01.15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5B42D0-3DFB-4365-8ACB-E915C82DD5AB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E487A1-8C27-4D36-B139-53D698ED677A}" type="datetimeFigureOut">
              <a:rPr lang="lt-LT" smtClean="0"/>
              <a:pPr/>
              <a:t>2014.01.15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5B42D0-3DFB-4365-8ACB-E915C82DD5AB}" type="slidenum">
              <a:rPr lang="lt-LT" smtClean="0"/>
              <a:pPr/>
              <a:t>‹#›</a:t>
            </a:fld>
            <a:endParaRPr lang="lt-L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3E487A1-8C27-4D36-B139-53D698ED677A}" type="datetimeFigureOut">
              <a:rPr lang="lt-LT" smtClean="0"/>
              <a:pPr/>
              <a:t>2014.01.15</a:t>
            </a:fld>
            <a:endParaRPr lang="lt-LT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lt-L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A5B42D0-3DFB-4365-8ACB-E915C82DD5AB}" type="slidenum">
              <a:rPr lang="lt-LT" smtClean="0"/>
              <a:pPr/>
              <a:t>‹#›</a:t>
            </a:fld>
            <a:endParaRPr lang="lt-L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gs.delfi.lt/images/pix/file57969090_8e3e823f.jpg" TargetMode="Externa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gs.delfi.lt/images/pix/berniukas-62247489.jpg" TargetMode="Externa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7300" dirty="0" err="1" smtClean="0">
                <a:latin typeface="+mn-lt"/>
              </a:rPr>
              <a:t>Kaip</a:t>
            </a:r>
            <a:r>
              <a:rPr lang="en-US" sz="7300" dirty="0" smtClean="0">
                <a:latin typeface="+mn-lt"/>
              </a:rPr>
              <a:t> </a:t>
            </a:r>
            <a:r>
              <a:rPr lang="en-US" sz="7300" dirty="0" err="1" smtClean="0">
                <a:latin typeface="+mn-lt"/>
              </a:rPr>
              <a:t>išmokyti</a:t>
            </a:r>
            <a:r>
              <a:rPr lang="en-US" sz="7300" dirty="0" smtClean="0">
                <a:latin typeface="+mn-lt"/>
              </a:rPr>
              <a:t> </a:t>
            </a:r>
            <a:r>
              <a:rPr lang="en-US" sz="7300" dirty="0" err="1" smtClean="0">
                <a:latin typeface="+mn-lt"/>
              </a:rPr>
              <a:t>vaikus</a:t>
            </a:r>
            <a:r>
              <a:rPr lang="en-US" sz="7300" dirty="0" smtClean="0">
                <a:latin typeface="+mn-lt"/>
              </a:rPr>
              <a:t> </a:t>
            </a:r>
            <a:r>
              <a:rPr lang="en-US" sz="7300" dirty="0" err="1" smtClean="0">
                <a:latin typeface="+mn-lt"/>
              </a:rPr>
              <a:t>ruošti</a:t>
            </a:r>
            <a:r>
              <a:rPr lang="en-US" sz="7300" dirty="0" smtClean="0">
                <a:latin typeface="+mn-lt"/>
              </a:rPr>
              <a:t> </a:t>
            </a:r>
            <a:r>
              <a:rPr lang="en-US" sz="7300" dirty="0" err="1" smtClean="0">
                <a:latin typeface="+mn-lt"/>
              </a:rPr>
              <a:t>namų</a:t>
            </a:r>
            <a:r>
              <a:rPr lang="lt-LT" sz="7300" dirty="0" smtClean="0">
                <a:latin typeface="+mn-lt"/>
              </a:rPr>
              <a:t> </a:t>
            </a:r>
            <a:r>
              <a:rPr lang="en-US" sz="7300" dirty="0" err="1" smtClean="0">
                <a:latin typeface="+mn-lt"/>
              </a:rPr>
              <a:t>darbus</a:t>
            </a:r>
            <a:r>
              <a:rPr lang="en-US" sz="7300" dirty="0" smtClean="0">
                <a:latin typeface="+mn-lt"/>
              </a:rPr>
              <a:t>?</a:t>
            </a:r>
            <a:r>
              <a:rPr lang="lt-LT" dirty="0" smtClean="0"/>
              <a:t/>
            </a:r>
            <a:br>
              <a:rPr lang="lt-LT" dirty="0" smtClean="0"/>
            </a:br>
            <a:endParaRPr lang="lt-LT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2376" y="4149080"/>
            <a:ext cx="7772400" cy="2016224"/>
          </a:xfrm>
        </p:spPr>
        <p:txBody>
          <a:bodyPr>
            <a:normAutofit/>
          </a:bodyPr>
          <a:lstStyle/>
          <a:p>
            <a:pPr algn="ctr"/>
            <a:r>
              <a:rPr lang="lt-LT" sz="3200" dirty="0" smtClean="0"/>
              <a:t>Kauno “Varpelio” pradinės mokyklos mokytoja</a:t>
            </a:r>
          </a:p>
          <a:p>
            <a:pPr algn="ctr"/>
            <a:r>
              <a:rPr lang="lt-LT" sz="3200" dirty="0" smtClean="0"/>
              <a:t>Danutė Mockienė</a:t>
            </a:r>
          </a:p>
          <a:p>
            <a:pPr algn="ctr"/>
            <a:r>
              <a:rPr lang="lt-LT" sz="3200" dirty="0" smtClean="0"/>
              <a:t>2014-01-16</a:t>
            </a:r>
            <a:endParaRPr lang="lt-LT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04664"/>
            <a:ext cx="8183880" cy="1296144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solidFill>
                  <a:schemeClr val="tx1"/>
                </a:solidFill>
                <a:latin typeface="+mn-lt"/>
              </a:rPr>
              <a:t>*</a:t>
            </a:r>
            <a:r>
              <a:rPr lang="en-US" sz="4800" b="1" dirty="0" err="1" smtClean="0">
                <a:solidFill>
                  <a:schemeClr val="tx1"/>
                </a:solidFill>
                <a:latin typeface="+mn-lt"/>
              </a:rPr>
              <a:t>Nebauskite</a:t>
            </a:r>
            <a:endParaRPr lang="lt-LT" sz="48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544" y="1844824"/>
            <a:ext cx="8183880" cy="468052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en-US" sz="3600" b="1" dirty="0" err="1" smtClean="0"/>
              <a:t>Jei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taikysite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bausmes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už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namų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darbų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neruošimą</a:t>
            </a:r>
            <a:r>
              <a:rPr lang="en-US" sz="3600" b="1" dirty="0" smtClean="0"/>
              <a:t>, </a:t>
            </a:r>
            <a:r>
              <a:rPr lang="en-US" sz="3600" b="1" dirty="0" err="1" smtClean="0"/>
              <a:t>susilauksite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tik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neigiamos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reakcijos</a:t>
            </a:r>
            <a:r>
              <a:rPr lang="en-US" sz="3600" b="1" dirty="0" smtClean="0"/>
              <a:t>. </a:t>
            </a:r>
            <a:endParaRPr lang="lt-LT" sz="3600" b="1" dirty="0" smtClean="0"/>
          </a:p>
          <a:p>
            <a:pPr>
              <a:buFont typeface="Wingdings" pitchFamily="2" charset="2"/>
              <a:buChar char="q"/>
            </a:pPr>
            <a:r>
              <a:rPr lang="en-US" sz="3600" b="1" dirty="0" err="1" smtClean="0"/>
              <a:t>Jei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vis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dėlto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naudojate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bausmes</a:t>
            </a:r>
            <a:r>
              <a:rPr lang="en-US" sz="3600" b="1" dirty="0" smtClean="0"/>
              <a:t>, </a:t>
            </a:r>
            <a:r>
              <a:rPr lang="en-US" sz="3600" b="1" dirty="0" err="1" smtClean="0"/>
              <a:t>nešaukite</a:t>
            </a:r>
            <a:r>
              <a:rPr lang="en-US" sz="3600" b="1" dirty="0" smtClean="0"/>
              <a:t>. </a:t>
            </a:r>
            <a:endParaRPr lang="lt-LT" sz="3600" b="1" dirty="0" smtClean="0"/>
          </a:p>
          <a:p>
            <a:pPr>
              <a:buFont typeface="Wingdings" pitchFamily="2" charset="2"/>
              <a:buChar char="q"/>
            </a:pPr>
            <a:r>
              <a:rPr lang="en-US" sz="3600" b="1" dirty="0" err="1" smtClean="0"/>
              <a:t>Ramiai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paaiškinkite</a:t>
            </a:r>
            <a:r>
              <a:rPr lang="en-US" sz="3600" b="1" dirty="0" smtClean="0"/>
              <a:t>, </a:t>
            </a:r>
            <a:r>
              <a:rPr lang="en-US" sz="3600" b="1" dirty="0" err="1" smtClean="0"/>
              <a:t>kokios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gresia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pasekmės</a:t>
            </a:r>
            <a:r>
              <a:rPr lang="en-US" sz="3600" b="1" dirty="0" smtClean="0"/>
              <a:t>. </a:t>
            </a:r>
            <a:endParaRPr lang="lt-LT" sz="3600" b="1" dirty="0" smtClean="0"/>
          </a:p>
          <a:p>
            <a:pPr>
              <a:buFont typeface="Wingdings" pitchFamily="2" charset="2"/>
              <a:buChar char="q"/>
            </a:pPr>
            <a:r>
              <a:rPr lang="en-US" sz="3600" b="1" dirty="0" err="1" smtClean="0"/>
              <a:t>Prisiminkite</a:t>
            </a:r>
            <a:r>
              <a:rPr lang="en-US" sz="3600" b="1" dirty="0" smtClean="0"/>
              <a:t>, </a:t>
            </a:r>
            <a:r>
              <a:rPr lang="en-US" sz="3600" b="1" dirty="0" err="1" smtClean="0"/>
              <a:t>kad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realios</a:t>
            </a:r>
            <a:r>
              <a:rPr lang="en-US" sz="3600" b="1" dirty="0" smtClean="0"/>
              <a:t>, </a:t>
            </a:r>
            <a:r>
              <a:rPr lang="en-US" sz="3600" b="1" dirty="0" err="1" smtClean="0"/>
              <a:t>natūralios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pasekmės</a:t>
            </a:r>
            <a:r>
              <a:rPr lang="en-US" sz="3600" b="1" dirty="0" smtClean="0"/>
              <a:t> - </a:t>
            </a:r>
            <a:r>
              <a:rPr lang="en-US" sz="3600" b="1" dirty="0" err="1" smtClean="0"/>
              <a:t>geriausia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motyvacija</a:t>
            </a:r>
            <a:r>
              <a:rPr lang="en-US" sz="3600" b="1" dirty="0" smtClean="0"/>
              <a:t>.</a:t>
            </a:r>
            <a:endParaRPr lang="lt-LT" sz="3600" b="1" dirty="0" smtClean="0"/>
          </a:p>
          <a:p>
            <a:endParaRPr lang="lt-LT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04664"/>
            <a:ext cx="8183880" cy="1296144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solidFill>
                  <a:schemeClr val="tx1"/>
                </a:solidFill>
                <a:latin typeface="+mn-lt"/>
              </a:rPr>
              <a:t>* </a:t>
            </a:r>
            <a:r>
              <a:rPr lang="en-US" sz="4800" b="1" dirty="0" err="1" smtClean="0">
                <a:solidFill>
                  <a:schemeClr val="tx1"/>
                </a:solidFill>
                <a:latin typeface="+mn-lt"/>
              </a:rPr>
              <a:t>Skatinkite</a:t>
            </a:r>
            <a:r>
              <a:rPr lang="en-US" sz="4800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4800" b="1" dirty="0" err="1" smtClean="0">
                <a:solidFill>
                  <a:schemeClr val="tx1"/>
                </a:solidFill>
                <a:latin typeface="+mn-lt"/>
              </a:rPr>
              <a:t>ryšį</a:t>
            </a:r>
            <a:endParaRPr lang="lt-LT" sz="48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544" y="2420888"/>
            <a:ext cx="8183880" cy="410445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sz="3600" b="1" dirty="0" err="1" smtClean="0"/>
              <a:t>Paskatinkite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vaiką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užmegzti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ryšį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su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mokytoju</a:t>
            </a:r>
            <a:r>
              <a:rPr lang="en-US" sz="3600" b="1" dirty="0" smtClean="0"/>
              <a:t>.</a:t>
            </a:r>
            <a:endParaRPr lang="lt-LT" sz="3600" b="1" dirty="0" smtClean="0"/>
          </a:p>
          <a:p>
            <a:endParaRPr lang="lt-LT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04664"/>
            <a:ext cx="8183880" cy="1296144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solidFill>
                  <a:schemeClr val="tx1"/>
                </a:solidFill>
                <a:latin typeface="+mn-lt"/>
              </a:rPr>
              <a:t>* </a:t>
            </a:r>
            <a:r>
              <a:rPr lang="en-US" sz="4800" b="1" dirty="0" err="1" smtClean="0">
                <a:solidFill>
                  <a:schemeClr val="tx1"/>
                </a:solidFill>
                <a:latin typeface="+mn-lt"/>
              </a:rPr>
              <a:t>Pakeiskite</a:t>
            </a:r>
            <a:r>
              <a:rPr lang="en-US" sz="4800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4800" b="1" dirty="0" err="1" smtClean="0">
                <a:solidFill>
                  <a:schemeClr val="tx1"/>
                </a:solidFill>
                <a:latin typeface="+mn-lt"/>
              </a:rPr>
              <a:t>aplinką</a:t>
            </a:r>
            <a:endParaRPr lang="lt-LT" sz="48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544" y="2420888"/>
            <a:ext cx="8183880" cy="410445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sz="3600" b="1" dirty="0" err="1" smtClean="0"/>
              <a:t>Užklijuokite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įkvepiantį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plakatą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šalia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stalo</a:t>
            </a:r>
            <a:r>
              <a:rPr lang="lt-LT" sz="3600" b="1" dirty="0" smtClean="0"/>
              <a:t>.</a:t>
            </a:r>
          </a:p>
          <a:p>
            <a:pPr>
              <a:buFont typeface="Wingdings" pitchFamily="2" charset="2"/>
              <a:buChar char="q"/>
            </a:pPr>
            <a:r>
              <a:rPr lang="lt-LT" sz="3600" b="1" dirty="0" smtClean="0"/>
              <a:t>P</a:t>
            </a:r>
            <a:r>
              <a:rPr lang="en-US" sz="3600" b="1" dirty="0" err="1" smtClean="0"/>
              <a:t>ersikelkite</a:t>
            </a:r>
            <a:r>
              <a:rPr lang="en-US" sz="3600" b="1" dirty="0" smtClean="0"/>
              <a:t> į </a:t>
            </a:r>
            <a:r>
              <a:rPr lang="en-US" sz="3600" b="1" dirty="0" err="1" smtClean="0"/>
              <a:t>kitą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kambarį</a:t>
            </a:r>
            <a:r>
              <a:rPr lang="lt-LT" sz="3600" b="1" dirty="0" smtClean="0"/>
              <a:t>.</a:t>
            </a:r>
          </a:p>
          <a:p>
            <a:pPr>
              <a:buFont typeface="Wingdings" pitchFamily="2" charset="2"/>
              <a:buChar char="q"/>
            </a:pPr>
            <a:r>
              <a:rPr lang="lt-LT" sz="3600" b="1" dirty="0" smtClean="0"/>
              <a:t>P</a:t>
            </a:r>
            <a:r>
              <a:rPr lang="en-US" sz="3600" b="1" dirty="0" err="1" smtClean="0"/>
              <a:t>ritildykite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telefoną</a:t>
            </a:r>
            <a:r>
              <a:rPr lang="en-US" sz="3600" b="1" dirty="0" smtClean="0"/>
              <a:t>. </a:t>
            </a:r>
            <a:endParaRPr lang="lt-LT" sz="3600" b="1" dirty="0" smtClean="0"/>
          </a:p>
          <a:p>
            <a:pPr>
              <a:buFont typeface="Wingdings" pitchFamily="2" charset="2"/>
              <a:buChar char="q"/>
            </a:pPr>
            <a:r>
              <a:rPr lang="en-US" sz="3600" b="1" dirty="0" err="1" smtClean="0"/>
              <a:t>Nauji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pokyčiai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gali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sukurti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daugiau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pokyčių</a:t>
            </a:r>
            <a:r>
              <a:rPr lang="en-US" sz="3600" b="1" dirty="0" smtClean="0"/>
              <a:t>.</a:t>
            </a:r>
            <a:endParaRPr lang="lt-LT" sz="3600" b="1" dirty="0" smtClean="0"/>
          </a:p>
          <a:p>
            <a:endParaRPr lang="lt-LT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548680"/>
            <a:ext cx="8183880" cy="1368152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  <a:latin typeface="+mn-lt"/>
              </a:rPr>
              <a:t>*</a:t>
            </a:r>
            <a:r>
              <a:rPr lang="en-US" sz="4800" b="1" dirty="0" err="1" smtClean="0">
                <a:solidFill>
                  <a:schemeClr val="tx1"/>
                </a:solidFill>
                <a:latin typeface="+mn-lt"/>
              </a:rPr>
              <a:t>Naudokitės</a:t>
            </a:r>
            <a:r>
              <a:rPr lang="en-US" sz="4800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4800" b="1" dirty="0" err="1" smtClean="0">
                <a:solidFill>
                  <a:schemeClr val="tx1"/>
                </a:solidFill>
                <a:latin typeface="+mn-lt"/>
              </a:rPr>
              <a:t>mokyklos</a:t>
            </a:r>
            <a:r>
              <a:rPr lang="en-US" sz="4800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4800" b="1" dirty="0" err="1" smtClean="0">
                <a:solidFill>
                  <a:schemeClr val="tx1"/>
                </a:solidFill>
                <a:latin typeface="+mn-lt"/>
              </a:rPr>
              <a:t>aplinka</a:t>
            </a:r>
            <a:r>
              <a:rPr lang="en-US" sz="4800" dirty="0" smtClean="0"/>
              <a:t> </a:t>
            </a:r>
            <a:endParaRPr lang="lt-LT" sz="48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544" y="2780928"/>
            <a:ext cx="8183880" cy="374441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sz="3600" b="1" dirty="0" err="1" smtClean="0"/>
              <a:t>Skatinkite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vaiką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namų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darbus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pradėti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ruošti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mokykloje</a:t>
            </a:r>
            <a:r>
              <a:rPr lang="en-US" sz="3600" b="1" dirty="0" smtClean="0"/>
              <a:t>. </a:t>
            </a:r>
            <a:endParaRPr lang="lt-LT" sz="3600" b="1" dirty="0" smtClean="0"/>
          </a:p>
          <a:p>
            <a:pPr>
              <a:buFont typeface="Wingdings" pitchFamily="2" charset="2"/>
              <a:buChar char="q"/>
            </a:pPr>
            <a:r>
              <a:rPr lang="en-US" sz="3600" b="1" dirty="0" err="1" smtClean="0"/>
              <a:t>Kuo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daugiau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darbo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padaryta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mokykloje</a:t>
            </a:r>
            <a:r>
              <a:rPr lang="en-US" sz="3600" b="1" dirty="0" smtClean="0"/>
              <a:t>, </a:t>
            </a:r>
            <a:r>
              <a:rPr lang="en-US" sz="3600" b="1" dirty="0" err="1" smtClean="0"/>
              <a:t>tuo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mažiau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jo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lieka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namie</a:t>
            </a:r>
            <a:r>
              <a:rPr lang="en-US" sz="3600" b="1" dirty="0" smtClean="0"/>
              <a:t>.</a:t>
            </a:r>
            <a:endParaRPr lang="lt-LT" sz="3600" b="1" dirty="0" smtClean="0"/>
          </a:p>
          <a:p>
            <a:endParaRPr lang="lt-LT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548680"/>
            <a:ext cx="8183880" cy="1368152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solidFill>
                  <a:schemeClr val="tx1"/>
                </a:solidFill>
                <a:latin typeface="+mn-lt"/>
              </a:rPr>
              <a:t>*</a:t>
            </a:r>
            <a:r>
              <a:rPr lang="en-US" sz="4800" b="1" dirty="0" err="1" smtClean="0">
                <a:solidFill>
                  <a:schemeClr val="tx1"/>
                </a:solidFill>
                <a:latin typeface="+mn-lt"/>
              </a:rPr>
              <a:t>Leiskite</a:t>
            </a:r>
            <a:r>
              <a:rPr lang="en-US" sz="4800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4800" b="1" dirty="0" err="1" smtClean="0">
                <a:solidFill>
                  <a:schemeClr val="tx1"/>
                </a:solidFill>
                <a:latin typeface="+mn-lt"/>
              </a:rPr>
              <a:t>papramogauti</a:t>
            </a:r>
            <a:endParaRPr lang="lt-LT" sz="48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544" y="2492896"/>
            <a:ext cx="8183880" cy="403244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sz="3600" b="1" dirty="0" err="1" smtClean="0"/>
              <a:t>Pastebėkite</a:t>
            </a:r>
            <a:r>
              <a:rPr lang="en-US" sz="3600" b="1" dirty="0" smtClean="0"/>
              <a:t>, </a:t>
            </a:r>
            <a:r>
              <a:rPr lang="en-US" sz="3600" b="1" dirty="0" err="1" smtClean="0"/>
              <a:t>jei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vaikas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skubinasi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padaryti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namų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darbus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tik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laukdamas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pramogų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laiko</a:t>
            </a:r>
            <a:r>
              <a:rPr lang="en-US" sz="3600" b="1" dirty="0" smtClean="0"/>
              <a:t>. </a:t>
            </a:r>
            <a:endParaRPr lang="lt-LT" sz="3600" b="1" dirty="0" smtClean="0"/>
          </a:p>
          <a:p>
            <a:pPr>
              <a:buFont typeface="Wingdings" pitchFamily="2" charset="2"/>
              <a:buChar char="q"/>
            </a:pPr>
            <a:r>
              <a:rPr lang="en-US" sz="3600" b="1" dirty="0" smtClean="0"/>
              <a:t>TV, </a:t>
            </a:r>
            <a:r>
              <a:rPr lang="en-US" sz="3600" b="1" dirty="0" err="1" smtClean="0"/>
              <a:t>pokalbiai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telefonu</a:t>
            </a:r>
            <a:r>
              <a:rPr lang="en-US" sz="3600" b="1" dirty="0" smtClean="0"/>
              <a:t>, </a:t>
            </a:r>
            <a:r>
              <a:rPr lang="en-US" sz="3600" b="1" dirty="0" err="1" smtClean="0"/>
              <a:t>internetas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leistini</a:t>
            </a:r>
            <a:r>
              <a:rPr lang="en-US" sz="3600" b="1" dirty="0" smtClean="0"/>
              <a:t>, bet </a:t>
            </a:r>
            <a:r>
              <a:rPr lang="en-US" sz="3600" b="1" dirty="0" err="1" smtClean="0"/>
              <a:t>nusistatykite</a:t>
            </a:r>
            <a:r>
              <a:rPr lang="en-US" sz="3600" b="1" dirty="0" smtClean="0"/>
              <a:t> tam </a:t>
            </a:r>
            <a:r>
              <a:rPr lang="en-US" sz="3600" b="1" dirty="0" err="1" smtClean="0"/>
              <a:t>tikras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ribas</a:t>
            </a:r>
            <a:r>
              <a:rPr lang="en-US" sz="3600" b="1" dirty="0" smtClean="0"/>
              <a:t>.</a:t>
            </a:r>
            <a:endParaRPr lang="lt-LT" sz="3600" b="1" dirty="0" smtClean="0"/>
          </a:p>
          <a:p>
            <a:endParaRPr lang="lt-LT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5229200"/>
            <a:ext cx="8183880" cy="1368152"/>
          </a:xfrm>
        </p:spPr>
        <p:txBody>
          <a:bodyPr>
            <a:normAutofit/>
          </a:bodyPr>
          <a:lstStyle/>
          <a:p>
            <a:r>
              <a:rPr lang="lt-LT" smtClean="0">
                <a:solidFill>
                  <a:schemeClr val="tx1"/>
                </a:solidFill>
                <a:latin typeface="+mn-lt"/>
              </a:rPr>
              <a:t>Tikiuosi </a:t>
            </a:r>
            <a:r>
              <a:rPr lang="lt-LT" dirty="0" smtClean="0">
                <a:solidFill>
                  <a:schemeClr val="tx1"/>
                </a:solidFill>
                <a:latin typeface="+mn-lt"/>
              </a:rPr>
              <a:t>š</a:t>
            </a:r>
            <a:r>
              <a:rPr lang="en-US" dirty="0" err="1" smtClean="0">
                <a:solidFill>
                  <a:schemeClr val="tx1"/>
                </a:solidFill>
                <a:latin typeface="+mn-lt"/>
              </a:rPr>
              <a:t>i</a:t>
            </a:r>
            <a:r>
              <a:rPr lang="lt-LT" dirty="0" smtClean="0">
                <a:solidFill>
                  <a:schemeClr val="tx1"/>
                </a:solidFill>
                <a:latin typeface="+mn-lt"/>
              </a:rPr>
              <a:t>e keli patarimai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</a:rPr>
              <a:t>padės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lt-LT" dirty="0" smtClean="0">
                <a:solidFill>
                  <a:schemeClr val="tx1"/>
                </a:solidFill>
                <a:latin typeface="+mn-lt"/>
              </a:rPr>
              <a:t>jums ir </a:t>
            </a:r>
            <a:r>
              <a:rPr lang="en-US" dirty="0" err="1" smtClean="0">
                <a:solidFill>
                  <a:schemeClr val="tx1"/>
                </a:solidFill>
                <a:latin typeface="+mn-lt"/>
              </a:rPr>
              <a:t>jūsų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</a:rPr>
              <a:t>vaik</a:t>
            </a:r>
            <a:r>
              <a:rPr lang="lt-LT" dirty="0" smtClean="0">
                <a:solidFill>
                  <a:schemeClr val="tx1"/>
                </a:solidFill>
                <a:latin typeface="+mn-lt"/>
              </a:rPr>
              <a:t>ams</a:t>
            </a:r>
            <a:endParaRPr lang="lt-LT" dirty="0">
              <a:latin typeface="+mn-lt"/>
            </a:endParaRPr>
          </a:p>
        </p:txBody>
      </p:sp>
      <p:pic>
        <p:nvPicPr>
          <p:cNvPr id="1026" name="Picture 2" descr="C:\Users\Acer\Desktop\III kl. nuotraukos\ekskursija į Panevėžį\IMG_139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7" y="530225"/>
            <a:ext cx="6840760" cy="455495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04664"/>
            <a:ext cx="8183880" cy="1440160"/>
          </a:xfrm>
        </p:spPr>
        <p:txBody>
          <a:bodyPr>
            <a:noAutofit/>
          </a:bodyPr>
          <a:lstStyle/>
          <a:p>
            <a:r>
              <a:rPr lang="lt-LT" sz="5400" dirty="0" smtClean="0">
                <a:latin typeface="+mn-lt"/>
              </a:rPr>
              <a:t>Naudota literatūra</a:t>
            </a:r>
            <a:endParaRPr lang="lt-LT" sz="5400" dirty="0">
              <a:latin typeface="+mn-lt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02920" y="2852936"/>
            <a:ext cx="8183880" cy="1865368"/>
          </a:xfrm>
        </p:spPr>
        <p:txBody>
          <a:bodyPr>
            <a:normAutofit fontScale="92500"/>
          </a:bodyPr>
          <a:lstStyle/>
          <a:p>
            <a:r>
              <a:rPr lang="lt-LT" b="1" dirty="0" smtClean="0"/>
              <a:t>N.L. Gage, D.C. Berliner “Pedagoginė psichologija”</a:t>
            </a:r>
          </a:p>
          <a:p>
            <a:r>
              <a:rPr lang="lt-LT" b="1" dirty="0" smtClean="0"/>
              <a:t>Fee Czisch “Vaikai gali daugiau”</a:t>
            </a:r>
          </a:p>
          <a:p>
            <a:r>
              <a:rPr lang="lt-LT" b="1" dirty="0" smtClean="0"/>
              <a:t>www.delfi</a:t>
            </a:r>
          </a:p>
          <a:p>
            <a:r>
              <a:rPr lang="lt-LT" b="1" dirty="0" smtClean="0"/>
              <a:t>www. mamoszurnalas</a:t>
            </a:r>
          </a:p>
          <a:p>
            <a:endParaRPr lang="lt-L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Gražūs, animuoti paveiksliukai | Saulutės | Солнышки | Sun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3429000"/>
            <a:ext cx="4392488" cy="2592288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1259632" y="1988840"/>
            <a:ext cx="648071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lt-LT" sz="4400" b="1" dirty="0" smtClean="0"/>
              <a:t> Ačiū už dėmesį</a:t>
            </a:r>
            <a:endParaRPr lang="lt-LT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725144"/>
            <a:ext cx="8183880" cy="1152128"/>
          </a:xfrm>
        </p:spPr>
        <p:txBody>
          <a:bodyPr>
            <a:noAutofit/>
          </a:bodyPr>
          <a:lstStyle/>
          <a:p>
            <a:r>
              <a:rPr lang="lt-LT" sz="4400" dirty="0" smtClean="0">
                <a:latin typeface="+mn-lt"/>
              </a:rPr>
              <a:t>  </a:t>
            </a:r>
            <a:r>
              <a:rPr lang="en-US" sz="4400" dirty="0" smtClean="0">
                <a:latin typeface="+mn-lt"/>
              </a:rPr>
              <a:t>„</a:t>
            </a:r>
            <a:r>
              <a:rPr lang="en-US" sz="4400" dirty="0" err="1" smtClean="0">
                <a:latin typeface="+mn-lt"/>
              </a:rPr>
              <a:t>Ar</a:t>
            </a:r>
            <a:r>
              <a:rPr lang="en-US" sz="4400" dirty="0" smtClean="0">
                <a:latin typeface="+mn-lt"/>
              </a:rPr>
              <a:t> </a:t>
            </a:r>
            <a:r>
              <a:rPr lang="en-US" sz="4400" dirty="0" err="1" smtClean="0">
                <a:latin typeface="+mn-lt"/>
              </a:rPr>
              <a:t>jau</a:t>
            </a:r>
            <a:r>
              <a:rPr lang="en-US" sz="4400" dirty="0" smtClean="0">
                <a:latin typeface="+mn-lt"/>
              </a:rPr>
              <a:t> </a:t>
            </a:r>
            <a:r>
              <a:rPr lang="en-US" sz="4400" dirty="0" err="1" smtClean="0">
                <a:latin typeface="+mn-lt"/>
              </a:rPr>
              <a:t>paruošei</a:t>
            </a:r>
            <a:r>
              <a:rPr lang="en-US" sz="4400" dirty="0" smtClean="0">
                <a:latin typeface="+mn-lt"/>
              </a:rPr>
              <a:t> </a:t>
            </a:r>
            <a:r>
              <a:rPr lang="en-US" sz="4400" dirty="0" err="1" smtClean="0">
                <a:latin typeface="+mn-lt"/>
              </a:rPr>
              <a:t>pamokas</a:t>
            </a:r>
            <a:r>
              <a:rPr lang="en-US" sz="4400" dirty="0" smtClean="0">
                <a:latin typeface="+mn-lt"/>
              </a:rPr>
              <a:t>?“</a:t>
            </a:r>
            <a:r>
              <a:rPr lang="lt-LT" sz="4400" dirty="0" smtClean="0">
                <a:latin typeface="+mn-lt"/>
              </a:rPr>
              <a:t/>
            </a:r>
            <a:br>
              <a:rPr lang="lt-LT" sz="4400" dirty="0" smtClean="0">
                <a:latin typeface="+mn-lt"/>
              </a:rPr>
            </a:br>
            <a:endParaRPr lang="lt-LT" sz="4400" dirty="0">
              <a:latin typeface="+mn-lt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3978768"/>
          </a:xfrm>
        </p:spPr>
        <p:txBody>
          <a:bodyPr/>
          <a:lstStyle/>
          <a:p>
            <a:pPr>
              <a:buNone/>
            </a:pPr>
            <a:r>
              <a:rPr lang="lt-LT" sz="3600" b="1" dirty="0" smtClean="0"/>
              <a:t>   </a:t>
            </a:r>
            <a:r>
              <a:rPr lang="en-US" sz="3600" b="1" dirty="0" err="1" smtClean="0"/>
              <a:t>Tik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turintys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mokyklinio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amžiaus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vaikų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žmonės</a:t>
            </a:r>
            <a:r>
              <a:rPr lang="lt-LT" sz="3600" b="1" dirty="0" smtClean="0"/>
              <a:t> </a:t>
            </a:r>
            <a:r>
              <a:rPr lang="en-US" sz="3600" b="1" dirty="0" err="1" smtClean="0"/>
              <a:t>žino</a:t>
            </a:r>
            <a:r>
              <a:rPr lang="en-US" sz="3600" b="1" dirty="0" smtClean="0"/>
              <a:t>, </a:t>
            </a:r>
            <a:r>
              <a:rPr lang="en-US" sz="3600" b="1" dirty="0" err="1" smtClean="0"/>
              <a:t>kad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mokslo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metai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prasideda</a:t>
            </a:r>
            <a:r>
              <a:rPr lang="en-US" sz="3600" b="1" dirty="0" smtClean="0"/>
              <a:t> ne </a:t>
            </a:r>
            <a:r>
              <a:rPr lang="en-US" sz="3600" b="1" dirty="0" err="1" smtClean="0"/>
              <a:t>tik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vaikams</a:t>
            </a:r>
            <a:r>
              <a:rPr lang="en-US" sz="3600" b="1" dirty="0" smtClean="0"/>
              <a:t>, bet </a:t>
            </a:r>
            <a:r>
              <a:rPr lang="en-US" sz="3600" b="1" dirty="0" err="1" smtClean="0"/>
              <a:t>ir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jiems</a:t>
            </a:r>
            <a:r>
              <a:rPr lang="en-US" sz="3600" b="1" dirty="0" smtClean="0"/>
              <a:t>. </a:t>
            </a:r>
            <a:r>
              <a:rPr lang="en-US" sz="3600" b="1" dirty="0" err="1" smtClean="0"/>
              <a:t>Juk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reikia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ruošti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namų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darbus</a:t>
            </a:r>
            <a:r>
              <a:rPr lang="en-US" sz="3600" b="1" dirty="0" smtClean="0"/>
              <a:t>! </a:t>
            </a:r>
            <a:r>
              <a:rPr lang="en-US" sz="3600" b="1" dirty="0" err="1" smtClean="0"/>
              <a:t>Žinoma</a:t>
            </a:r>
            <a:r>
              <a:rPr lang="en-US" sz="3600" b="1" dirty="0" smtClean="0"/>
              <a:t>, ne </a:t>
            </a:r>
            <a:r>
              <a:rPr lang="en-US" sz="3600" b="1" dirty="0" err="1" smtClean="0"/>
              <a:t>visi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linksta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prie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sąsiuvinių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kartu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su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savo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atžalomis</a:t>
            </a:r>
            <a:r>
              <a:rPr lang="en-US" sz="3600" b="1" dirty="0" smtClean="0"/>
              <a:t>, bet į </a:t>
            </a:r>
            <a:r>
              <a:rPr lang="en-US" sz="3600" b="1" dirty="0" err="1" smtClean="0"/>
              <a:t>dieną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tikrai</a:t>
            </a:r>
            <a:r>
              <a:rPr lang="en-US" sz="3600" b="1" dirty="0" smtClean="0"/>
              <a:t> ne </a:t>
            </a:r>
            <a:r>
              <a:rPr lang="en-US" sz="3600" b="1" dirty="0" err="1" smtClean="0"/>
              <a:t>vieną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kartą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paklausia</a:t>
            </a:r>
            <a:r>
              <a:rPr lang="en-US" sz="3600" b="1" dirty="0" smtClean="0"/>
              <a:t>: </a:t>
            </a:r>
            <a:endParaRPr lang="lt-LT" sz="3600" b="1" dirty="0" smtClean="0"/>
          </a:p>
          <a:p>
            <a:pPr>
              <a:buNone/>
            </a:pPr>
            <a:endParaRPr lang="lt-LT" sz="3600" b="1" dirty="0" smtClean="0"/>
          </a:p>
          <a:p>
            <a:pPr>
              <a:buNone/>
            </a:pPr>
            <a:endParaRPr lang="lt-LT" sz="3600" b="1" dirty="0" smtClean="0"/>
          </a:p>
          <a:p>
            <a:endParaRPr lang="lt-L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95536" y="404664"/>
            <a:ext cx="4824536" cy="626469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lt-LT" sz="3200" b="1" dirty="0" smtClean="0">
                <a:solidFill>
                  <a:schemeClr val="accent1"/>
                </a:solidFill>
              </a:rPr>
              <a:t>   Ir t</a:t>
            </a:r>
            <a:r>
              <a:rPr lang="en-US" sz="3200" b="1" dirty="0" err="1" smtClean="0">
                <a:solidFill>
                  <a:schemeClr val="accent1"/>
                </a:solidFill>
              </a:rPr>
              <a:t>ėvai</a:t>
            </a:r>
            <a:r>
              <a:rPr lang="en-US" sz="3200" b="1" dirty="0" smtClean="0">
                <a:solidFill>
                  <a:schemeClr val="accent1"/>
                </a:solidFill>
              </a:rPr>
              <a:t> </a:t>
            </a:r>
            <a:r>
              <a:rPr lang="lt-LT" sz="3200" b="1" dirty="0" smtClean="0">
                <a:solidFill>
                  <a:schemeClr val="accent1"/>
                </a:solidFill>
              </a:rPr>
              <a:t>dažniausiai </a:t>
            </a:r>
            <a:r>
              <a:rPr lang="en-US" sz="3200" b="1" dirty="0" smtClean="0">
                <a:solidFill>
                  <a:schemeClr val="accent1"/>
                </a:solidFill>
              </a:rPr>
              <a:t>p</a:t>
            </a:r>
            <a:r>
              <a:rPr lang="lt-LT" sz="3200" b="1" dirty="0" smtClean="0">
                <a:solidFill>
                  <a:schemeClr val="accent1"/>
                </a:solidFill>
              </a:rPr>
              <a:t>a</a:t>
            </a:r>
            <a:r>
              <a:rPr lang="en-US" sz="3200" b="1" dirty="0" err="1" smtClean="0">
                <a:solidFill>
                  <a:schemeClr val="accent1"/>
                </a:solidFill>
              </a:rPr>
              <a:t>vargsta</a:t>
            </a:r>
            <a:r>
              <a:rPr lang="en-US" sz="3200" b="1" dirty="0" smtClean="0">
                <a:solidFill>
                  <a:schemeClr val="accent1"/>
                </a:solidFill>
              </a:rPr>
              <a:t> </a:t>
            </a:r>
            <a:r>
              <a:rPr lang="en-US" sz="3200" b="1" dirty="0" err="1" smtClean="0">
                <a:solidFill>
                  <a:schemeClr val="accent1"/>
                </a:solidFill>
              </a:rPr>
              <a:t>klausydamiesi</a:t>
            </a:r>
            <a:r>
              <a:rPr lang="en-US" sz="3200" b="1" dirty="0" smtClean="0">
                <a:solidFill>
                  <a:schemeClr val="accent1"/>
                </a:solidFill>
              </a:rPr>
              <a:t> </a:t>
            </a:r>
            <a:r>
              <a:rPr lang="en-US" sz="3200" b="1" dirty="0" err="1" smtClean="0">
                <a:solidFill>
                  <a:schemeClr val="accent1"/>
                </a:solidFill>
              </a:rPr>
              <a:t>tų</a:t>
            </a:r>
            <a:r>
              <a:rPr lang="en-US" sz="3200" b="1" dirty="0" smtClean="0">
                <a:solidFill>
                  <a:schemeClr val="accent1"/>
                </a:solidFill>
              </a:rPr>
              <a:t> </a:t>
            </a:r>
            <a:r>
              <a:rPr lang="en-US" sz="3200" b="1" dirty="0" err="1" smtClean="0">
                <a:solidFill>
                  <a:schemeClr val="accent1"/>
                </a:solidFill>
              </a:rPr>
              <a:t>įtartinų</a:t>
            </a:r>
            <a:r>
              <a:rPr lang="en-US" sz="3200" b="1" dirty="0" smtClean="0">
                <a:solidFill>
                  <a:schemeClr val="accent1"/>
                </a:solidFill>
              </a:rPr>
              <a:t> </a:t>
            </a:r>
            <a:r>
              <a:rPr lang="en-US" sz="3200" b="1" dirty="0" err="1" smtClean="0">
                <a:solidFill>
                  <a:schemeClr val="accent1"/>
                </a:solidFill>
              </a:rPr>
              <a:t>žodžių</a:t>
            </a:r>
            <a:r>
              <a:rPr lang="en-US" sz="3200" b="1" dirty="0" smtClean="0">
                <a:solidFill>
                  <a:schemeClr val="accent1"/>
                </a:solidFill>
              </a:rPr>
              <a:t>: </a:t>
            </a:r>
            <a:endParaRPr lang="lt-LT" sz="3200" b="1" dirty="0" smtClean="0">
              <a:solidFill>
                <a:schemeClr val="accent1"/>
              </a:solidFill>
            </a:endParaRPr>
          </a:p>
          <a:p>
            <a:r>
              <a:rPr lang="en-US" sz="3200" b="1" dirty="0" smtClean="0"/>
              <a:t>„</a:t>
            </a:r>
            <a:r>
              <a:rPr lang="en-US" sz="3200" b="1" dirty="0" err="1" smtClean="0"/>
              <a:t>Paruošiau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namų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darbus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mokykloje</a:t>
            </a:r>
            <a:r>
              <a:rPr lang="en-US" sz="3200" b="1" dirty="0" smtClean="0"/>
              <a:t>“</a:t>
            </a:r>
            <a:endParaRPr lang="lt-LT" sz="3200" b="1" dirty="0" smtClean="0"/>
          </a:p>
          <a:p>
            <a:r>
              <a:rPr lang="en-US" sz="3200" b="1" dirty="0" smtClean="0"/>
              <a:t>„Man </a:t>
            </a:r>
            <a:r>
              <a:rPr lang="en-US" sz="3200" b="1" dirty="0" err="1" smtClean="0"/>
              <a:t>šiandien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nieko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neuždavė</a:t>
            </a:r>
            <a:r>
              <a:rPr lang="en-US" sz="3200" b="1" dirty="0" smtClean="0"/>
              <a:t>“</a:t>
            </a:r>
            <a:endParaRPr lang="lt-LT" sz="3200" b="1" dirty="0" smtClean="0"/>
          </a:p>
          <a:p>
            <a:r>
              <a:rPr lang="en-US" sz="3200" b="1" dirty="0" smtClean="0"/>
              <a:t> „Tai </a:t>
            </a:r>
            <a:r>
              <a:rPr lang="en-US" sz="3200" b="1" dirty="0" err="1" smtClean="0"/>
              <a:t>nesvarbu</a:t>
            </a:r>
            <a:r>
              <a:rPr lang="en-US" sz="3200" b="1" dirty="0" smtClean="0"/>
              <a:t>“</a:t>
            </a:r>
            <a:endParaRPr lang="lt-LT" sz="3200" b="1" dirty="0" smtClean="0"/>
          </a:p>
          <a:p>
            <a:r>
              <a:rPr lang="en-US" sz="3200" b="1" dirty="0" smtClean="0"/>
              <a:t> „</a:t>
            </a:r>
            <a:r>
              <a:rPr lang="en-US" sz="3200" b="1" dirty="0" err="1" smtClean="0"/>
              <a:t>Mano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mokytoja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niekad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netikrina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namų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darbų</a:t>
            </a:r>
            <a:r>
              <a:rPr lang="en-US" sz="3200" b="1" dirty="0" smtClean="0"/>
              <a:t>“</a:t>
            </a:r>
            <a:endParaRPr lang="lt-LT" sz="3200" b="1" dirty="0" smtClean="0"/>
          </a:p>
          <a:p>
            <a:r>
              <a:rPr lang="en-US" sz="3200" b="1" dirty="0" smtClean="0"/>
              <a:t>„To </a:t>
            </a:r>
            <a:r>
              <a:rPr lang="en-US" sz="3200" b="1" dirty="0" err="1" smtClean="0"/>
              <a:t>atlikti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nebūtina</a:t>
            </a:r>
            <a:r>
              <a:rPr lang="en-US" sz="3200" b="1" dirty="0" smtClean="0"/>
              <a:t>“</a:t>
            </a:r>
            <a:r>
              <a:rPr lang="lt-LT" sz="3200" b="1" dirty="0" smtClean="0"/>
              <a:t>...</a:t>
            </a:r>
            <a:endParaRPr lang="lt-LT" sz="3200" dirty="0"/>
          </a:p>
        </p:txBody>
      </p:sp>
      <p:pic>
        <p:nvPicPr>
          <p:cNvPr id="5" name="Content Placeholder 3" descr="Kaip išmokyti vaikus ruošti namų darbus?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5364088" y="980728"/>
            <a:ext cx="3779912" cy="53285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95537" y="2060848"/>
            <a:ext cx="3600400" cy="3593698"/>
          </a:xfrm>
        </p:spPr>
        <p:txBody>
          <a:bodyPr>
            <a:normAutofit/>
          </a:bodyPr>
          <a:lstStyle/>
          <a:p>
            <a:r>
              <a:rPr lang="lt-LT" sz="6600" b="1" dirty="0" smtClean="0">
                <a:solidFill>
                  <a:schemeClr val="accent1"/>
                </a:solidFill>
              </a:rPr>
              <a:t>Ką daryti?</a:t>
            </a:r>
            <a:endParaRPr lang="lt-LT" sz="6600" b="1" dirty="0">
              <a:solidFill>
                <a:schemeClr val="accent1"/>
              </a:solidFill>
            </a:endParaRPr>
          </a:p>
        </p:txBody>
      </p:sp>
      <p:pic>
        <p:nvPicPr>
          <p:cNvPr id="5" name="Picture 4" descr="Kaip priversti vaiką ruošti pamokas?">
            <a:hlinkClick r:id="rId2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3419872" y="476672"/>
            <a:ext cx="5256584" cy="54726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04664"/>
            <a:ext cx="8183880" cy="1008112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chemeClr val="tx1"/>
                </a:solidFill>
                <a:latin typeface="+mn-lt"/>
              </a:rPr>
              <a:t>* </a:t>
            </a:r>
            <a:r>
              <a:rPr lang="en-US" sz="4800" b="1" dirty="0" err="1" smtClean="0">
                <a:solidFill>
                  <a:schemeClr val="tx1"/>
                </a:solidFill>
                <a:latin typeface="+mn-lt"/>
              </a:rPr>
              <a:t>Neatsiboskite</a:t>
            </a:r>
            <a:endParaRPr lang="lt-LT" sz="4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1556792"/>
            <a:ext cx="8183880" cy="448831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sz="3600" b="1" dirty="0" err="1" smtClean="0"/>
              <a:t>Nuolatinis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priekaištavimas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priverčia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vaiką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gintis</a:t>
            </a:r>
            <a:r>
              <a:rPr lang="en-US" sz="3600" b="1" dirty="0" smtClean="0"/>
              <a:t>. </a:t>
            </a:r>
            <a:endParaRPr lang="lt-LT" sz="3600" b="1" dirty="0" smtClean="0"/>
          </a:p>
          <a:p>
            <a:pPr>
              <a:buFont typeface="Wingdings" pitchFamily="2" charset="2"/>
              <a:buChar char="q"/>
            </a:pPr>
            <a:r>
              <a:rPr lang="en-US" sz="3600" b="1" dirty="0" err="1" smtClean="0"/>
              <a:t>Vietoje</a:t>
            </a:r>
            <a:r>
              <a:rPr lang="en-US" sz="3600" b="1" dirty="0" smtClean="0"/>
              <a:t> to </a:t>
            </a:r>
            <a:r>
              <a:rPr lang="en-US" sz="3600" b="1" dirty="0" err="1" smtClean="0"/>
              <a:t>išbandykite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ramų</a:t>
            </a:r>
            <a:r>
              <a:rPr lang="en-US" sz="3600" b="1" dirty="0" smtClean="0"/>
              <a:t>, </a:t>
            </a:r>
            <a:r>
              <a:rPr lang="en-US" sz="3600" b="1" dirty="0" err="1" smtClean="0"/>
              <a:t>tvirtą</a:t>
            </a:r>
            <a:r>
              <a:rPr lang="en-US" sz="3600" b="1" dirty="0" smtClean="0"/>
              <a:t>, </a:t>
            </a:r>
            <a:r>
              <a:rPr lang="en-US" sz="3600" b="1" dirty="0" err="1" smtClean="0"/>
              <a:t>nekontroliuojantį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elgesį</a:t>
            </a:r>
            <a:r>
              <a:rPr lang="en-US" sz="3600" b="1" dirty="0" smtClean="0"/>
              <a:t>. </a:t>
            </a:r>
            <a:endParaRPr lang="lt-LT" sz="3600" b="1" dirty="0" smtClean="0"/>
          </a:p>
          <a:p>
            <a:pPr>
              <a:buFont typeface="Wingdings" pitchFamily="2" charset="2"/>
              <a:buChar char="q"/>
            </a:pPr>
            <a:r>
              <a:rPr lang="en-US" sz="3600" b="1" dirty="0" err="1" smtClean="0"/>
              <a:t>Palaikykite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vaiką</a:t>
            </a:r>
            <a:r>
              <a:rPr lang="en-US" sz="3600" b="1" dirty="0" smtClean="0"/>
              <a:t>, </a:t>
            </a:r>
            <a:r>
              <a:rPr lang="en-US" sz="3600" b="1" dirty="0" err="1" smtClean="0"/>
              <a:t>pasakykite</a:t>
            </a:r>
            <a:r>
              <a:rPr lang="en-US" sz="3600" b="1" dirty="0" smtClean="0"/>
              <a:t> jam: „</a:t>
            </a:r>
            <a:r>
              <a:rPr lang="en-US" sz="3600" b="1" dirty="0" err="1" smtClean="0"/>
              <a:t>Matau</a:t>
            </a:r>
            <a:r>
              <a:rPr lang="en-US" sz="3600" b="1" dirty="0" smtClean="0"/>
              <a:t>, </a:t>
            </a:r>
            <a:r>
              <a:rPr lang="en-US" sz="3600" b="1" dirty="0" err="1" smtClean="0"/>
              <a:t>kad</a:t>
            </a:r>
            <a:r>
              <a:rPr lang="en-US" sz="3600" b="1" dirty="0" smtClean="0"/>
              <a:t> tau </a:t>
            </a:r>
            <a:r>
              <a:rPr lang="en-US" sz="3600" b="1" dirty="0" err="1" smtClean="0"/>
              <a:t>neramu</a:t>
            </a:r>
            <a:r>
              <a:rPr lang="en-US" sz="3600" b="1" dirty="0" smtClean="0"/>
              <a:t>. </a:t>
            </a:r>
            <a:r>
              <a:rPr lang="en-US" sz="3600" b="1" dirty="0" err="1" smtClean="0"/>
              <a:t>Pagalvokime</a:t>
            </a:r>
            <a:r>
              <a:rPr lang="en-US" sz="3600" b="1" dirty="0" smtClean="0"/>
              <a:t>, </a:t>
            </a:r>
            <a:r>
              <a:rPr lang="en-US" sz="3600" b="1" dirty="0" err="1" smtClean="0"/>
              <a:t>kaip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padėti</a:t>
            </a:r>
            <a:r>
              <a:rPr lang="en-US" sz="3600" b="1" dirty="0" smtClean="0"/>
              <a:t> tau </a:t>
            </a:r>
            <a:r>
              <a:rPr lang="en-US" sz="3600" b="1" dirty="0" err="1" smtClean="0"/>
              <a:t>susikaupti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namų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darbams</a:t>
            </a:r>
            <a:r>
              <a:rPr lang="en-US" sz="3600" b="1" dirty="0" smtClean="0"/>
              <a:t>.“</a:t>
            </a:r>
            <a:endParaRPr lang="lt-LT" sz="3600" b="1" dirty="0" smtClean="0"/>
          </a:p>
          <a:p>
            <a:endParaRPr lang="lt-LT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04664"/>
            <a:ext cx="8183880" cy="1008112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chemeClr val="tx1"/>
                </a:solidFill>
                <a:latin typeface="+mn-lt"/>
              </a:rPr>
              <a:t>*</a:t>
            </a:r>
            <a:r>
              <a:rPr lang="en-US" sz="4800" b="1" dirty="0" err="1" smtClean="0">
                <a:solidFill>
                  <a:schemeClr val="tx1"/>
                </a:solidFill>
                <a:latin typeface="+mn-lt"/>
              </a:rPr>
              <a:t>Pagirkite</a:t>
            </a:r>
            <a:r>
              <a:rPr lang="en-US" sz="4800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4800" b="1" dirty="0" err="1" smtClean="0">
                <a:solidFill>
                  <a:schemeClr val="tx1"/>
                </a:solidFill>
                <a:latin typeface="+mn-lt"/>
              </a:rPr>
              <a:t>už</a:t>
            </a:r>
            <a:r>
              <a:rPr lang="en-US" sz="4800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4800" b="1" dirty="0" err="1" smtClean="0">
                <a:solidFill>
                  <a:schemeClr val="tx1"/>
                </a:solidFill>
                <a:latin typeface="+mn-lt"/>
              </a:rPr>
              <a:t>pastangas</a:t>
            </a:r>
            <a:endParaRPr lang="lt-LT" sz="4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1556792"/>
            <a:ext cx="8183880" cy="530120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sz="3600" b="1" dirty="0" err="1" smtClean="0"/>
              <a:t>Žinokite</a:t>
            </a:r>
            <a:r>
              <a:rPr lang="en-US" sz="3600" b="1" dirty="0" smtClean="0"/>
              <a:t>, </a:t>
            </a:r>
            <a:r>
              <a:rPr lang="en-US" sz="3600" b="1" dirty="0" err="1" smtClean="0"/>
              <a:t>kad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vaikai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drovisi</a:t>
            </a:r>
            <a:r>
              <a:rPr lang="en-US" sz="3600" b="1" dirty="0" smtClean="0"/>
              <a:t>, </a:t>
            </a:r>
            <a:r>
              <a:rPr lang="en-US" sz="3600" b="1" dirty="0" err="1" smtClean="0"/>
              <a:t>kai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negali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kažko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suprasti</a:t>
            </a:r>
            <a:r>
              <a:rPr lang="en-US" sz="3600" b="1" dirty="0" smtClean="0"/>
              <a:t>. </a:t>
            </a:r>
            <a:r>
              <a:rPr lang="en-US" sz="3600" b="1" dirty="0" err="1" smtClean="0"/>
              <a:t>Jie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gali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imti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kalbėti</a:t>
            </a:r>
            <a:r>
              <a:rPr lang="en-US" sz="3600" b="1" dirty="0" smtClean="0"/>
              <a:t>: „</a:t>
            </a:r>
            <a:r>
              <a:rPr lang="en-US" sz="3600" b="1" dirty="0" err="1" smtClean="0"/>
              <a:t>Negaliu</a:t>
            </a:r>
            <a:r>
              <a:rPr lang="en-US" sz="3600" b="1" dirty="0" smtClean="0"/>
              <a:t> to </a:t>
            </a:r>
            <a:r>
              <a:rPr lang="en-US" sz="3600" b="1" dirty="0" err="1" smtClean="0"/>
              <a:t>padaryti</a:t>
            </a:r>
            <a:r>
              <a:rPr lang="en-US" sz="3600" b="1" dirty="0" smtClean="0"/>
              <a:t>“.</a:t>
            </a:r>
            <a:endParaRPr lang="lt-LT" sz="3600" b="1" dirty="0" smtClean="0"/>
          </a:p>
          <a:p>
            <a:pPr>
              <a:buFont typeface="Wingdings" pitchFamily="2" charset="2"/>
              <a:buChar char="q"/>
            </a:pPr>
            <a:r>
              <a:rPr lang="en-US" sz="3600" b="1" dirty="0" smtClean="0"/>
              <a:t> Net </a:t>
            </a:r>
            <a:r>
              <a:rPr lang="en-US" sz="3600" b="1" dirty="0" err="1" smtClean="0"/>
              <a:t>jei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jie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išties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taip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mano</a:t>
            </a:r>
            <a:r>
              <a:rPr lang="en-US" sz="3600" b="1" dirty="0" smtClean="0"/>
              <a:t>, </a:t>
            </a:r>
            <a:r>
              <a:rPr lang="en-US" sz="3600" b="1" dirty="0" err="1" smtClean="0"/>
              <a:t>tėvai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vietoje</a:t>
            </a:r>
            <a:r>
              <a:rPr lang="en-US" sz="3600" b="1" dirty="0" smtClean="0"/>
              <a:t> to </a:t>
            </a:r>
            <a:r>
              <a:rPr lang="en-US" sz="3600" b="1" dirty="0" err="1" smtClean="0"/>
              <a:t>gali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girdėti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tokius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komentarus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kaip</a:t>
            </a:r>
            <a:r>
              <a:rPr lang="en-US" sz="3600" b="1" dirty="0" smtClean="0"/>
              <a:t> „</a:t>
            </a:r>
            <a:r>
              <a:rPr lang="en-US" sz="3600" b="1" dirty="0" err="1" smtClean="0"/>
              <a:t>Nekenčiu</a:t>
            </a:r>
            <a:r>
              <a:rPr lang="en-US" sz="3600" b="1" dirty="0" smtClean="0"/>
              <a:t> to“ </a:t>
            </a:r>
            <a:r>
              <a:rPr lang="en-US" sz="3600" b="1" dirty="0" err="1" smtClean="0"/>
              <a:t>arba</a:t>
            </a:r>
            <a:r>
              <a:rPr lang="en-US" sz="3600" b="1" dirty="0" smtClean="0"/>
              <a:t> „Tai </a:t>
            </a:r>
            <a:r>
              <a:rPr lang="en-US" sz="3600" b="1" dirty="0" err="1" smtClean="0"/>
              <a:t>kvaila</a:t>
            </a:r>
            <a:r>
              <a:rPr lang="en-US" sz="3600" b="1" dirty="0" smtClean="0"/>
              <a:t>“. </a:t>
            </a:r>
            <a:endParaRPr lang="lt-LT" sz="3600" b="1" dirty="0" smtClean="0"/>
          </a:p>
          <a:p>
            <a:pPr>
              <a:buFont typeface="Wingdings" pitchFamily="2" charset="2"/>
              <a:buChar char="q"/>
            </a:pPr>
            <a:r>
              <a:rPr lang="lt-LT" sz="3600" b="1" dirty="0" smtClean="0"/>
              <a:t>   </a:t>
            </a:r>
            <a:r>
              <a:rPr lang="en-US" sz="3600" b="1" dirty="0" err="1" smtClean="0"/>
              <a:t>Priminkite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vaikui</a:t>
            </a:r>
            <a:r>
              <a:rPr lang="en-US" sz="3600" b="1" dirty="0" smtClean="0"/>
              <a:t>, </a:t>
            </a:r>
            <a:r>
              <a:rPr lang="en-US" sz="3600" b="1" dirty="0" err="1" smtClean="0"/>
              <a:t>kad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geriau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padaryti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viską</a:t>
            </a:r>
            <a:r>
              <a:rPr lang="en-US" sz="3600" b="1" dirty="0" smtClean="0"/>
              <a:t>, </a:t>
            </a:r>
            <a:r>
              <a:rPr lang="en-US" sz="3600" b="1" dirty="0" err="1" smtClean="0"/>
              <a:t>kas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įmanoma</a:t>
            </a:r>
            <a:r>
              <a:rPr lang="en-US" sz="3600" b="1" dirty="0" smtClean="0"/>
              <a:t>, </a:t>
            </a:r>
            <a:r>
              <a:rPr lang="en-US" sz="3600" b="1" dirty="0" err="1" smtClean="0"/>
              <a:t>nei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nedaryti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nieko</a:t>
            </a:r>
            <a:r>
              <a:rPr lang="en-US" sz="3600" b="1" dirty="0" smtClean="0"/>
              <a:t>.</a:t>
            </a:r>
            <a:endParaRPr lang="lt-LT" sz="3600" b="1" dirty="0" smtClean="0"/>
          </a:p>
          <a:p>
            <a:pPr>
              <a:buFont typeface="Wingdings" pitchFamily="2" charset="2"/>
              <a:buChar char="q"/>
            </a:pPr>
            <a:endParaRPr lang="lt-LT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04664"/>
            <a:ext cx="8183880" cy="1440160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  <a:latin typeface="+mn-lt"/>
              </a:rPr>
              <a:t>*</a:t>
            </a:r>
            <a:r>
              <a:rPr lang="en-US" sz="4800" b="1" dirty="0" err="1" smtClean="0">
                <a:solidFill>
                  <a:schemeClr val="tx1"/>
                </a:solidFill>
                <a:latin typeface="+mn-lt"/>
              </a:rPr>
              <a:t>Išmokykite</a:t>
            </a:r>
            <a:r>
              <a:rPr lang="en-US" sz="4800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4800" b="1" dirty="0" err="1" smtClean="0">
                <a:solidFill>
                  <a:schemeClr val="tx1"/>
                </a:solidFill>
                <a:latin typeface="+mn-lt"/>
              </a:rPr>
              <a:t>nusistatyti</a:t>
            </a:r>
            <a:r>
              <a:rPr lang="en-US" sz="4800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4800" b="1" dirty="0" err="1" smtClean="0">
                <a:solidFill>
                  <a:schemeClr val="tx1"/>
                </a:solidFill>
                <a:latin typeface="+mn-lt"/>
              </a:rPr>
              <a:t>prioritetus</a:t>
            </a:r>
            <a:endParaRPr lang="lt-LT" sz="4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1844824"/>
            <a:ext cx="8183880" cy="4680520"/>
          </a:xfrm>
        </p:spPr>
        <p:txBody>
          <a:bodyPr numCol="1">
            <a:normAutofit fontScale="850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en-US" sz="4200" b="1" dirty="0" err="1" smtClean="0"/>
              <a:t>Mokykite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vaiką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atlikti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namų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darbus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skirstant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juos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pagal</a:t>
            </a:r>
            <a:r>
              <a:rPr lang="en-US" sz="4200" b="1" dirty="0" smtClean="0"/>
              <a:t> </a:t>
            </a:r>
            <a:endParaRPr lang="lt-LT" sz="4200" b="1" dirty="0" smtClean="0"/>
          </a:p>
          <a:p>
            <a:pPr>
              <a:buFont typeface="Wingdings" pitchFamily="2" charset="2"/>
              <a:buChar char="v"/>
            </a:pPr>
            <a:r>
              <a:rPr lang="en-US" sz="4200" b="1" dirty="0" err="1" smtClean="0"/>
              <a:t>skubumą</a:t>
            </a:r>
            <a:r>
              <a:rPr lang="en-US" sz="4200" b="1" dirty="0" smtClean="0"/>
              <a:t>, </a:t>
            </a:r>
            <a:endParaRPr lang="lt-LT" sz="4200" b="1" dirty="0" smtClean="0"/>
          </a:p>
          <a:p>
            <a:pPr>
              <a:buFont typeface="Wingdings" pitchFamily="2" charset="2"/>
              <a:buChar char="v"/>
            </a:pPr>
            <a:r>
              <a:rPr lang="en-US" sz="4200" b="1" dirty="0" err="1" smtClean="0"/>
              <a:t>sudėtingumą</a:t>
            </a:r>
            <a:r>
              <a:rPr lang="en-US" sz="4200" b="1" dirty="0" smtClean="0"/>
              <a:t>  </a:t>
            </a:r>
            <a:endParaRPr lang="lt-LT" sz="4200" b="1" dirty="0" smtClean="0"/>
          </a:p>
          <a:p>
            <a:pPr>
              <a:buFont typeface="Wingdings" pitchFamily="2" charset="2"/>
              <a:buChar char="v"/>
            </a:pPr>
            <a:r>
              <a:rPr lang="en-US" sz="4200" b="1" dirty="0" err="1" smtClean="0"/>
              <a:t>apimtį</a:t>
            </a:r>
            <a:r>
              <a:rPr lang="en-US" sz="4200" b="1" dirty="0" smtClean="0"/>
              <a:t>. </a:t>
            </a:r>
            <a:endParaRPr lang="lt-LT" sz="4200" b="1" dirty="0" smtClean="0"/>
          </a:p>
          <a:p>
            <a:endParaRPr lang="lt-LT" sz="4200" b="1" dirty="0" smtClean="0"/>
          </a:p>
          <a:p>
            <a:pPr>
              <a:buFont typeface="Wingdings" pitchFamily="2" charset="2"/>
              <a:buChar char="q"/>
            </a:pPr>
            <a:r>
              <a:rPr lang="en-US" sz="4200" b="1" dirty="0" err="1" smtClean="0"/>
              <a:t>Tuo</a:t>
            </a:r>
            <a:r>
              <a:rPr lang="en-US" sz="4200" b="1" dirty="0" smtClean="0"/>
              <a:t> </a:t>
            </a:r>
            <a:r>
              <a:rPr lang="en-US" sz="4200" b="1" dirty="0" smtClean="0"/>
              <a:t>pat </a:t>
            </a:r>
            <a:r>
              <a:rPr lang="en-US" sz="4200" b="1" dirty="0" err="1" smtClean="0"/>
              <a:t>metu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suvokite</a:t>
            </a:r>
            <a:r>
              <a:rPr lang="en-US" sz="4200" b="1" dirty="0" smtClean="0"/>
              <a:t>, </a:t>
            </a:r>
            <a:r>
              <a:rPr lang="en-US" sz="4200" b="1" dirty="0" err="1" smtClean="0"/>
              <a:t>kad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kai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kuriems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vaikams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lengviau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pradėti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nuo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paprastesnių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užduočių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ir</a:t>
            </a:r>
            <a:r>
              <a:rPr lang="en-US" sz="4200" b="1" dirty="0" smtClean="0"/>
              <a:t> tai </a:t>
            </a:r>
            <a:r>
              <a:rPr lang="en-US" sz="4200" b="1" dirty="0" err="1" smtClean="0"/>
              <a:t>jiems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padeda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pereiti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prie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rimtesnių</a:t>
            </a:r>
            <a:r>
              <a:rPr lang="en-US" sz="4200" b="1" dirty="0" smtClean="0"/>
              <a:t>.</a:t>
            </a:r>
            <a:endParaRPr lang="lt-LT" sz="4200" b="1" dirty="0" smtClean="0"/>
          </a:p>
          <a:p>
            <a:endParaRPr lang="lt-LT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04664"/>
            <a:ext cx="8183880" cy="1080120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solidFill>
                  <a:schemeClr val="tx1"/>
                </a:solidFill>
                <a:latin typeface="+mn-lt"/>
              </a:rPr>
              <a:t>*</a:t>
            </a:r>
            <a:r>
              <a:rPr lang="en-US" sz="4800" b="1" dirty="0" err="1" smtClean="0">
                <a:solidFill>
                  <a:schemeClr val="tx1"/>
                </a:solidFill>
                <a:latin typeface="+mn-lt"/>
              </a:rPr>
              <a:t>Išmokykite</a:t>
            </a:r>
            <a:r>
              <a:rPr lang="en-US" sz="4800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4800" b="1" dirty="0" err="1" smtClean="0">
                <a:solidFill>
                  <a:schemeClr val="tx1"/>
                </a:solidFill>
                <a:latin typeface="+mn-lt"/>
              </a:rPr>
              <a:t>planuoti</a:t>
            </a:r>
            <a:r>
              <a:rPr lang="en-US" sz="4800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4800" b="1" dirty="0" err="1" smtClean="0">
                <a:solidFill>
                  <a:schemeClr val="tx1"/>
                </a:solidFill>
                <a:latin typeface="+mn-lt"/>
              </a:rPr>
              <a:t>laiką</a:t>
            </a:r>
            <a:endParaRPr lang="lt-LT" sz="4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1560" y="2060848"/>
            <a:ext cx="8040664" cy="398426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sz="3600" b="1" dirty="0" err="1" smtClean="0"/>
              <a:t>Namų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darbų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laiką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suskirstykite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mažesniais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tarpais</a:t>
            </a:r>
            <a:r>
              <a:rPr lang="lt-LT" sz="3600" b="1" dirty="0" smtClean="0"/>
              <a:t>.</a:t>
            </a:r>
          </a:p>
          <a:p>
            <a:pPr>
              <a:buFont typeface="Wingdings" pitchFamily="2" charset="2"/>
              <a:buChar char="q"/>
            </a:pPr>
            <a:r>
              <a:rPr lang="lt-LT" sz="3600" b="1" dirty="0" err="1" smtClean="0"/>
              <a:t>P</a:t>
            </a:r>
            <a:r>
              <a:rPr lang="en-US" sz="3600" b="1" dirty="0" err="1" smtClean="0"/>
              <a:t>askatinkite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vaiką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daryti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pertraukas</a:t>
            </a:r>
            <a:r>
              <a:rPr lang="en-US" sz="3600" b="1" dirty="0" smtClean="0"/>
              <a:t>. </a:t>
            </a:r>
            <a:endParaRPr lang="lt-LT" sz="3600" b="1" dirty="0" smtClean="0"/>
          </a:p>
          <a:p>
            <a:pPr>
              <a:buFont typeface="Wingdings" pitchFamily="2" charset="2"/>
              <a:buChar char="q"/>
            </a:pPr>
            <a:r>
              <a:rPr lang="en-US" sz="3600" b="1" dirty="0" err="1" smtClean="0"/>
              <a:t>Paskatinkite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pasivaikščioti</a:t>
            </a:r>
            <a:r>
              <a:rPr lang="en-US" sz="3600" b="1" dirty="0" smtClean="0"/>
              <a:t>, </a:t>
            </a:r>
            <a:r>
              <a:rPr lang="en-US" sz="3600" b="1" dirty="0" err="1" smtClean="0"/>
              <a:t>pajudėti</a:t>
            </a:r>
            <a:r>
              <a:rPr lang="en-US" sz="3600" b="1" dirty="0" smtClean="0"/>
              <a:t>.</a:t>
            </a:r>
            <a:endParaRPr lang="lt-LT" sz="3600" b="1" dirty="0" smtClean="0"/>
          </a:p>
          <a:p>
            <a:pPr>
              <a:buFont typeface="Wingdings" pitchFamily="2" charset="2"/>
              <a:buChar char="q"/>
            </a:pPr>
            <a:r>
              <a:rPr lang="en-US" sz="3600" b="1" dirty="0" err="1" smtClean="0"/>
              <a:t>Priminkite</a:t>
            </a:r>
            <a:r>
              <a:rPr lang="en-US" sz="3600" b="1" dirty="0" smtClean="0"/>
              <a:t>, </a:t>
            </a:r>
            <a:r>
              <a:rPr lang="en-US" sz="3600" b="1" dirty="0" err="1" smtClean="0"/>
              <a:t>kad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obuolys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suteikia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tą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patį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poveikį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ir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yra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sveikesnis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nei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energetinis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gėrimas</a:t>
            </a:r>
            <a:r>
              <a:rPr lang="lt-LT" sz="3600" b="1" dirty="0" smtClean="0"/>
              <a:t>.</a:t>
            </a:r>
            <a:endParaRPr lang="lt-LT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04664"/>
            <a:ext cx="8183880" cy="1296144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  <a:latin typeface="+mn-lt"/>
              </a:rPr>
              <a:t>*</a:t>
            </a:r>
            <a:r>
              <a:rPr lang="lt-LT" sz="4800" b="1" dirty="0" smtClean="0">
                <a:solidFill>
                  <a:schemeClr val="tx1"/>
                </a:solidFill>
                <a:latin typeface="+mn-lt"/>
              </a:rPr>
              <a:t>”</a:t>
            </a:r>
            <a:r>
              <a:rPr lang="en-US" sz="4800" b="1" dirty="0" err="1" smtClean="0">
                <a:solidFill>
                  <a:schemeClr val="tx1"/>
                </a:solidFill>
                <a:latin typeface="+mn-lt"/>
              </a:rPr>
              <a:t>Penkiolika</a:t>
            </a:r>
            <a:r>
              <a:rPr lang="en-US" sz="4800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4800" b="1" dirty="0" err="1" smtClean="0">
                <a:solidFill>
                  <a:schemeClr val="tx1"/>
                </a:solidFill>
                <a:latin typeface="+mn-lt"/>
              </a:rPr>
              <a:t>skausmo</a:t>
            </a:r>
            <a:r>
              <a:rPr lang="en-US" sz="4800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4800" b="1" dirty="0" err="1" smtClean="0">
                <a:solidFill>
                  <a:schemeClr val="tx1"/>
                </a:solidFill>
                <a:latin typeface="+mn-lt"/>
              </a:rPr>
              <a:t>minučių</a:t>
            </a:r>
            <a:r>
              <a:rPr lang="en-US" sz="4800" b="1" dirty="0" smtClean="0">
                <a:solidFill>
                  <a:schemeClr val="tx1"/>
                </a:solidFill>
                <a:latin typeface="+mn-lt"/>
              </a:rPr>
              <a:t>“. </a:t>
            </a:r>
            <a:endParaRPr lang="lt-LT" sz="48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544" y="1844824"/>
            <a:ext cx="8183880" cy="468052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en-US" sz="3900" b="1" dirty="0" err="1" smtClean="0"/>
              <a:t>Tegu</a:t>
            </a:r>
            <a:r>
              <a:rPr lang="en-US" sz="3900" b="1" dirty="0" smtClean="0"/>
              <a:t> </a:t>
            </a:r>
            <a:r>
              <a:rPr lang="en-US" sz="3900" b="1" dirty="0" err="1" smtClean="0"/>
              <a:t>vaikas</a:t>
            </a:r>
            <a:r>
              <a:rPr lang="en-US" sz="3900" b="1" dirty="0" smtClean="0"/>
              <a:t> </a:t>
            </a:r>
            <a:r>
              <a:rPr lang="en-US" sz="3900" b="1" dirty="0" err="1" smtClean="0"/>
              <a:t>nusistato</a:t>
            </a:r>
            <a:r>
              <a:rPr lang="en-US" sz="3900" b="1" dirty="0" smtClean="0"/>
              <a:t> </a:t>
            </a:r>
            <a:r>
              <a:rPr lang="en-US" sz="3900" b="1" dirty="0" err="1" smtClean="0"/>
              <a:t>laikmatį</a:t>
            </a:r>
            <a:r>
              <a:rPr lang="en-US" sz="3900" b="1" dirty="0" smtClean="0"/>
              <a:t> </a:t>
            </a:r>
            <a:r>
              <a:rPr lang="en-US" sz="3900" b="1" dirty="0" err="1" smtClean="0"/>
              <a:t>tik</a:t>
            </a:r>
            <a:r>
              <a:rPr lang="en-US" sz="3900" b="1" dirty="0" smtClean="0"/>
              <a:t> </a:t>
            </a:r>
            <a:r>
              <a:rPr lang="en-US" sz="3900" b="1" dirty="0" err="1" smtClean="0"/>
              <a:t>penkiolikai</a:t>
            </a:r>
            <a:r>
              <a:rPr lang="en-US" sz="3900" b="1" dirty="0" smtClean="0"/>
              <a:t> </a:t>
            </a:r>
            <a:r>
              <a:rPr lang="en-US" sz="3900" b="1" dirty="0" err="1" smtClean="0"/>
              <a:t>minučių</a:t>
            </a:r>
            <a:r>
              <a:rPr lang="en-US" sz="3900" b="1" dirty="0" smtClean="0"/>
              <a:t>. </a:t>
            </a:r>
            <a:endParaRPr lang="lt-LT" sz="3900" b="1" dirty="0" smtClean="0"/>
          </a:p>
          <a:p>
            <a:pPr>
              <a:buFont typeface="Wingdings" pitchFamily="2" charset="2"/>
              <a:buChar char="q"/>
            </a:pPr>
            <a:r>
              <a:rPr lang="en-US" sz="3900" b="1" dirty="0" err="1" smtClean="0"/>
              <a:t>Paaiškinkite</a:t>
            </a:r>
            <a:r>
              <a:rPr lang="en-US" sz="3900" b="1" dirty="0" smtClean="0"/>
              <a:t>, </a:t>
            </a:r>
            <a:r>
              <a:rPr lang="en-US" sz="3900" b="1" dirty="0" err="1" smtClean="0"/>
              <a:t>kad</a:t>
            </a:r>
            <a:r>
              <a:rPr lang="en-US" sz="3900" b="1" dirty="0" smtClean="0"/>
              <a:t> net </a:t>
            </a:r>
            <a:r>
              <a:rPr lang="en-US" sz="3900" b="1" dirty="0" err="1" smtClean="0"/>
              <a:t>jei</a:t>
            </a:r>
            <a:r>
              <a:rPr lang="en-US" sz="3900" b="1" dirty="0" smtClean="0"/>
              <a:t> </a:t>
            </a:r>
            <a:r>
              <a:rPr lang="en-US" sz="3900" b="1" dirty="0" err="1" smtClean="0"/>
              <a:t>ta</a:t>
            </a:r>
            <a:r>
              <a:rPr lang="en-US" sz="3900" b="1" dirty="0" smtClean="0"/>
              <a:t> </a:t>
            </a:r>
            <a:r>
              <a:rPr lang="en-US" sz="3900" b="1" dirty="0" err="1" smtClean="0"/>
              <a:t>užduotis</a:t>
            </a:r>
            <a:r>
              <a:rPr lang="en-US" sz="3900" b="1" dirty="0" smtClean="0"/>
              <a:t> - </a:t>
            </a:r>
            <a:r>
              <a:rPr lang="en-US" sz="3900" b="1" dirty="0" err="1" smtClean="0"/>
              <a:t>tikras</a:t>
            </a:r>
            <a:r>
              <a:rPr lang="en-US" sz="3900" b="1" dirty="0" smtClean="0"/>
              <a:t> </a:t>
            </a:r>
            <a:r>
              <a:rPr lang="en-US" sz="3900" b="1" dirty="0" err="1" smtClean="0"/>
              <a:t>skausmas</a:t>
            </a:r>
            <a:r>
              <a:rPr lang="en-US" sz="3900" b="1" dirty="0" smtClean="0"/>
              <a:t>, </a:t>
            </a:r>
            <a:r>
              <a:rPr lang="en-US" sz="3900" b="1" dirty="0" err="1" smtClean="0"/>
              <a:t>vaikas</a:t>
            </a:r>
            <a:r>
              <a:rPr lang="en-US" sz="3900" b="1" dirty="0" smtClean="0"/>
              <a:t> </a:t>
            </a:r>
            <a:r>
              <a:rPr lang="en-US" sz="3900" b="1" dirty="0" err="1" smtClean="0"/>
              <a:t>gali</a:t>
            </a:r>
            <a:r>
              <a:rPr lang="en-US" sz="3900" b="1" dirty="0" smtClean="0"/>
              <a:t> </a:t>
            </a:r>
            <a:r>
              <a:rPr lang="en-US" sz="3900" b="1" dirty="0" err="1" smtClean="0"/>
              <a:t>liautis</a:t>
            </a:r>
            <a:r>
              <a:rPr lang="en-US" sz="3900" b="1" dirty="0" smtClean="0"/>
              <a:t> tai </a:t>
            </a:r>
            <a:r>
              <a:rPr lang="en-US" sz="3900" b="1" dirty="0" err="1" smtClean="0"/>
              <a:t>daryti</a:t>
            </a:r>
            <a:r>
              <a:rPr lang="en-US" sz="3900" b="1" dirty="0" smtClean="0"/>
              <a:t> </a:t>
            </a:r>
            <a:r>
              <a:rPr lang="en-US" sz="3900" b="1" dirty="0" err="1" smtClean="0">
                <a:solidFill>
                  <a:schemeClr val="tx1"/>
                </a:solidFill>
              </a:rPr>
              <a:t>po</a:t>
            </a:r>
            <a:r>
              <a:rPr lang="en-US" sz="3900" b="1" dirty="0" smtClean="0">
                <a:solidFill>
                  <a:schemeClr val="tx1"/>
                </a:solidFill>
              </a:rPr>
              <a:t> </a:t>
            </a:r>
            <a:r>
              <a:rPr lang="en-US" sz="3900" b="1" dirty="0" err="1" smtClean="0">
                <a:solidFill>
                  <a:schemeClr val="tx1"/>
                </a:solidFill>
              </a:rPr>
              <a:t>penkiolikos</a:t>
            </a:r>
            <a:r>
              <a:rPr lang="en-US" sz="3900" b="1" dirty="0" smtClean="0">
                <a:solidFill>
                  <a:schemeClr val="tx1"/>
                </a:solidFill>
              </a:rPr>
              <a:t> </a:t>
            </a:r>
            <a:r>
              <a:rPr lang="en-US" sz="3900" b="1" dirty="0" err="1" smtClean="0">
                <a:solidFill>
                  <a:schemeClr val="tx1"/>
                </a:solidFill>
              </a:rPr>
              <a:t>minučių</a:t>
            </a:r>
            <a:r>
              <a:rPr lang="en-US" sz="3900" b="1" dirty="0" smtClean="0">
                <a:solidFill>
                  <a:schemeClr val="tx1"/>
                </a:solidFill>
              </a:rPr>
              <a:t>.</a:t>
            </a:r>
            <a:endParaRPr lang="lt-LT" sz="3900" b="1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en-US" sz="3900" b="1" dirty="0" err="1" smtClean="0"/>
              <a:t>Kaip</a:t>
            </a:r>
            <a:r>
              <a:rPr lang="en-US" sz="3900" b="1" dirty="0" smtClean="0"/>
              <a:t> </a:t>
            </a:r>
            <a:r>
              <a:rPr lang="en-US" sz="3900" b="1" dirty="0" err="1" smtClean="0"/>
              <a:t>daugelis</a:t>
            </a:r>
            <a:r>
              <a:rPr lang="en-US" sz="3900" b="1" dirty="0" smtClean="0"/>
              <a:t> </a:t>
            </a:r>
            <a:r>
              <a:rPr lang="en-US" sz="3900" b="1" dirty="0" err="1" smtClean="0"/>
              <a:t>dalykų</a:t>
            </a:r>
            <a:r>
              <a:rPr lang="en-US" sz="3900" b="1" dirty="0" smtClean="0"/>
              <a:t> </a:t>
            </a:r>
            <a:r>
              <a:rPr lang="en-US" sz="3900" b="1" dirty="0" err="1" smtClean="0"/>
              <a:t>gyvenime</a:t>
            </a:r>
            <a:r>
              <a:rPr lang="en-US" sz="3900" b="1" dirty="0" smtClean="0"/>
              <a:t>, </a:t>
            </a:r>
            <a:r>
              <a:rPr lang="en-US" sz="3900" b="1" dirty="0" err="1" smtClean="0"/>
              <a:t>kada</a:t>
            </a:r>
            <a:r>
              <a:rPr lang="en-US" sz="3900" b="1" dirty="0" smtClean="0"/>
              <a:t> </a:t>
            </a:r>
            <a:r>
              <a:rPr lang="en-US" sz="3900" b="1" dirty="0" err="1" smtClean="0"/>
              <a:t>jau</a:t>
            </a:r>
            <a:r>
              <a:rPr lang="en-US" sz="3900" b="1" dirty="0" smtClean="0"/>
              <a:t> </a:t>
            </a:r>
            <a:r>
              <a:rPr lang="en-US" sz="3900" b="1" dirty="0" err="1" smtClean="0"/>
              <a:t>priverčiame</a:t>
            </a:r>
            <a:r>
              <a:rPr lang="en-US" sz="3900" b="1" dirty="0" smtClean="0"/>
              <a:t> save </a:t>
            </a:r>
            <a:r>
              <a:rPr lang="en-US" sz="3900" b="1" dirty="0" err="1" smtClean="0"/>
              <a:t>kažką</a:t>
            </a:r>
            <a:r>
              <a:rPr lang="en-US" sz="3900" b="1" dirty="0" smtClean="0"/>
              <a:t> </a:t>
            </a:r>
            <a:r>
              <a:rPr lang="en-US" sz="3900" b="1" dirty="0" err="1" smtClean="0"/>
              <a:t>pradėti</a:t>
            </a:r>
            <a:r>
              <a:rPr lang="en-US" sz="3900" b="1" dirty="0" smtClean="0"/>
              <a:t>, </a:t>
            </a:r>
            <a:r>
              <a:rPr lang="en-US" sz="3900" b="1" dirty="0" err="1" smtClean="0"/>
              <a:t>reikalai</a:t>
            </a:r>
            <a:r>
              <a:rPr lang="en-US" sz="3900" b="1" dirty="0" smtClean="0"/>
              <a:t> </a:t>
            </a:r>
            <a:r>
              <a:rPr lang="en-US" sz="3900" b="1" dirty="0" err="1" smtClean="0"/>
              <a:t>ima</a:t>
            </a:r>
            <a:r>
              <a:rPr lang="en-US" sz="3900" b="1" dirty="0" smtClean="0"/>
              <a:t> </a:t>
            </a:r>
            <a:r>
              <a:rPr lang="en-US" sz="3900" b="1" dirty="0" err="1" smtClean="0"/>
              <a:t>klostytis</a:t>
            </a:r>
            <a:r>
              <a:rPr lang="en-US" sz="3900" b="1" dirty="0" smtClean="0"/>
              <a:t> ne </a:t>
            </a:r>
            <a:r>
              <a:rPr lang="en-US" sz="3900" b="1" dirty="0" err="1" smtClean="0"/>
              <a:t>taip</a:t>
            </a:r>
            <a:r>
              <a:rPr lang="en-US" sz="3900" b="1" dirty="0" smtClean="0"/>
              <a:t> </a:t>
            </a:r>
            <a:r>
              <a:rPr lang="en-US" sz="3900" b="1" dirty="0" err="1" smtClean="0"/>
              <a:t>jau</a:t>
            </a:r>
            <a:r>
              <a:rPr lang="en-US" sz="3900" b="1" dirty="0" smtClean="0"/>
              <a:t> </a:t>
            </a:r>
            <a:r>
              <a:rPr lang="en-US" sz="3900" b="1" dirty="0" err="1" smtClean="0"/>
              <a:t>ir</a:t>
            </a:r>
            <a:r>
              <a:rPr lang="en-US" sz="3900" b="1" dirty="0" smtClean="0"/>
              <a:t> </a:t>
            </a:r>
            <a:r>
              <a:rPr lang="en-US" sz="3900" b="1" dirty="0" err="1" smtClean="0"/>
              <a:t>blogai</a:t>
            </a:r>
            <a:r>
              <a:rPr lang="en-US" sz="3900" b="1" dirty="0" smtClean="0"/>
              <a:t>.</a:t>
            </a:r>
            <a:endParaRPr lang="lt-LT" sz="3900" b="1" dirty="0" smtClean="0"/>
          </a:p>
          <a:p>
            <a:endParaRPr lang="lt-LT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188</TotalTime>
  <Words>528</Words>
  <Application>Microsoft Office PowerPoint</Application>
  <PresentationFormat>On-screen Show (4:3)</PresentationFormat>
  <Paragraphs>63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Aspect</vt:lpstr>
      <vt:lpstr>Kaip išmokyti vaikus ruošti namų darbus? </vt:lpstr>
      <vt:lpstr>  „Ar jau paruošei pamokas?“ </vt:lpstr>
      <vt:lpstr>Slide 3</vt:lpstr>
      <vt:lpstr>Slide 4</vt:lpstr>
      <vt:lpstr>* Neatsiboskite</vt:lpstr>
      <vt:lpstr>*Pagirkite už pastangas</vt:lpstr>
      <vt:lpstr>*Išmokykite nusistatyti prioritetus</vt:lpstr>
      <vt:lpstr>*Išmokykite planuoti laiką</vt:lpstr>
      <vt:lpstr>*”Penkiolika skausmo minučių“. </vt:lpstr>
      <vt:lpstr>*Nebauskite</vt:lpstr>
      <vt:lpstr>* Skatinkite ryšį</vt:lpstr>
      <vt:lpstr>* Pakeiskite aplinką</vt:lpstr>
      <vt:lpstr>*Naudokitės mokyklos aplinka </vt:lpstr>
      <vt:lpstr>*Leiskite papramogauti</vt:lpstr>
      <vt:lpstr>Tikiuosi šie keli patarimai padės jums ir jūsų vaikams</vt:lpstr>
      <vt:lpstr>Naudota literatūra</vt:lpstr>
      <vt:lpstr>Slide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Kaip išmokyti vaikus ruošti namų darbus?</dc:title>
  <dc:creator>Acer</dc:creator>
  <cp:lastModifiedBy>Acer</cp:lastModifiedBy>
  <cp:revision>26</cp:revision>
  <dcterms:created xsi:type="dcterms:W3CDTF">2014-01-12T13:48:27Z</dcterms:created>
  <dcterms:modified xsi:type="dcterms:W3CDTF">2014-01-15T17:48:08Z</dcterms:modified>
</cp:coreProperties>
</file>